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ll, Samuel" initials="BS" lastIdx="17" clrIdx="0">
    <p:extLst>
      <p:ext uri="{19B8F6BF-5375-455C-9EA6-DF929625EA0E}">
        <p15:presenceInfo xmlns:p15="http://schemas.microsoft.com/office/powerpoint/2012/main" userId="S::samuel.ball@yale.edu::9ba57c25-15d6-488d-96d5-bc3afc5903e5" providerId="AD"/>
      </p:ext>
    </p:extLst>
  </p:cmAuthor>
  <p:cmAuthor id="2" name="Bockenstedt, Linda" initials="BL" lastIdx="8" clrIdx="1">
    <p:extLst>
      <p:ext uri="{19B8F6BF-5375-455C-9EA6-DF929625EA0E}">
        <p15:presenceInfo xmlns:p15="http://schemas.microsoft.com/office/powerpoint/2012/main" userId="S::linda.bockenstedt@yale.edu::67ba8dda-bb0d-4ec8-b7f7-5bf5bcc19b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6"/>
  </p:normalViewPr>
  <p:slideViewPr>
    <p:cSldViewPr snapToGrid="0" snapToObjects="1">
      <p:cViewPr varScale="1">
        <p:scale>
          <a:sx n="116" d="100"/>
          <a:sy n="116" d="100"/>
        </p:scale>
        <p:origin x="8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F6C1-A0A6-344E-B060-E25557A867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B03CE-2907-BB4C-A7D4-B22F439D0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15A610-0F84-C940-B84E-D02CC34C5639}"/>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553E156C-BDCA-694B-8D3E-9C06214EC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907DD2-8C49-6347-B157-617A223CB503}"/>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496743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215A0-8F31-464A-B60E-3ADD7EBB42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E7F62-67CD-F943-A590-34EBA40B2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5EA3CD-403B-684F-ADE1-8A8B4F5A9D4C}"/>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6177009F-9E70-FE48-88A8-AF2393B88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FF3FC-F1D1-FC45-9AAD-E147AC19FAF6}"/>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415154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E8BA19-C55D-AE44-BEA8-77FED23667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221D1C-B69E-1146-991D-3AC14CF076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4F815B-5F1B-2A4A-8AF9-8DF66B396DAB}"/>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C717C593-8B92-AB43-AC06-43B169585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09434-7C0E-7A4D-A31B-4A9A7FE7C87B}"/>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52891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712B-740E-0245-8987-9B56C5B426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B7170-62B7-7A43-A7EC-7BA7FEF89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9B88C-EC49-A74C-9A91-32E2C9AB97FB}"/>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C9DBB0F5-1437-194A-BA2D-BEAAEE513B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C1939-CCD4-E446-AFFB-A411459C4A1F}"/>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854080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9084-454C-CF47-80FC-381A712A2D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3056AB-7DF3-0346-A2EF-AAAFA03EDB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3B427-B681-4A42-9F3C-2AD2445CE77A}"/>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C5CE620A-1767-B944-9587-78D0DC0D8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B33B8-1A6C-2246-B0B3-1EE2500A3E98}"/>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5112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3FFD-7C70-CB41-9414-7CC11236EF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02336-3C4B-9A42-BE9D-EEC4A1184A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BB62E-8DAF-B942-8683-C091C572C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1439A6-A993-7F48-A992-BA307B044DDC}"/>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6" name="Footer Placeholder 5">
            <a:extLst>
              <a:ext uri="{FF2B5EF4-FFF2-40B4-BE49-F238E27FC236}">
                <a16:creationId xmlns:a16="http://schemas.microsoft.com/office/drawing/2014/main" id="{59F4A78D-59A1-EA41-BBD4-121A1495F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F3DDB-80AA-654A-8243-697AB521C547}"/>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8841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5CF81-EF5C-B744-8898-1B4DC26F5F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676ECA-0769-EA49-9FCB-5C9F4628C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EACAB-433B-A64F-BCE5-46EE5A8D64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BEE86F-882D-ED49-936F-6BBB75605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CD2A89-CFA0-9143-8E3D-77B5BE9545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C918BF-74D4-D44C-8264-64720D240664}"/>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8" name="Footer Placeholder 7">
            <a:extLst>
              <a:ext uri="{FF2B5EF4-FFF2-40B4-BE49-F238E27FC236}">
                <a16:creationId xmlns:a16="http://schemas.microsoft.com/office/drawing/2014/main" id="{2A98F658-C887-4E47-8277-05816CB1A7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737CD6-D433-A84D-9C70-3699F028FEA0}"/>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412026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8A90-5F35-3B4C-B74A-7372687851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43624-1D98-A342-BD5B-B006C292A367}"/>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4" name="Footer Placeholder 3">
            <a:extLst>
              <a:ext uri="{FF2B5EF4-FFF2-40B4-BE49-F238E27FC236}">
                <a16:creationId xmlns:a16="http://schemas.microsoft.com/office/drawing/2014/main" id="{6BB30ACA-AABF-FB40-A44A-D39E9CF97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06380-1F6B-D945-84DF-282940B55894}"/>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024595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72E59-591D-FF4A-8364-9CDC83809FB0}"/>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3" name="Footer Placeholder 2">
            <a:extLst>
              <a:ext uri="{FF2B5EF4-FFF2-40B4-BE49-F238E27FC236}">
                <a16:creationId xmlns:a16="http://schemas.microsoft.com/office/drawing/2014/main" id="{2F4604A7-0BF5-7C4A-9F7B-1DF526F14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793251-BA14-D24A-949A-5993D6978B18}"/>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7657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A6AB-97AE-474C-A2AD-16D0FFB61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2C47D5-464B-694C-A437-D6E246A489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C7C97D-56E0-ED4C-9E0E-ECA499ECE6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D6EE8-2FC3-F34E-A254-0C699C32DE08}"/>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6" name="Footer Placeholder 5">
            <a:extLst>
              <a:ext uri="{FF2B5EF4-FFF2-40B4-BE49-F238E27FC236}">
                <a16:creationId xmlns:a16="http://schemas.microsoft.com/office/drawing/2014/main" id="{02BEA3EB-B696-C540-9554-E5274EA22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06A33-016D-E745-BC54-A9B2A4038344}"/>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158870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A98DB-7ACD-B548-9EAC-8B0F0976B4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9243C7-8FCB-CA47-A07E-DABA95315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9A1496-8721-A64F-9EE6-3AFFB3D68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4147F1-308C-0B46-A1B9-191C8152C2F9}"/>
              </a:ext>
            </a:extLst>
          </p:cNvPr>
          <p:cNvSpPr>
            <a:spLocks noGrp="1"/>
          </p:cNvSpPr>
          <p:nvPr>
            <p:ph type="dt" sz="half" idx="10"/>
          </p:nvPr>
        </p:nvSpPr>
        <p:spPr/>
        <p:txBody>
          <a:bodyPr/>
          <a:lstStyle/>
          <a:p>
            <a:fld id="{07D0DC6C-2DCB-1543-809B-55382FBFB017}" type="datetimeFigureOut">
              <a:rPr lang="en-US" smtClean="0"/>
              <a:t>12/3/20</a:t>
            </a:fld>
            <a:endParaRPr lang="en-US"/>
          </a:p>
        </p:txBody>
      </p:sp>
      <p:sp>
        <p:nvSpPr>
          <p:cNvPr id="6" name="Footer Placeholder 5">
            <a:extLst>
              <a:ext uri="{FF2B5EF4-FFF2-40B4-BE49-F238E27FC236}">
                <a16:creationId xmlns:a16="http://schemas.microsoft.com/office/drawing/2014/main" id="{5926DB61-C5C1-0140-8EDC-96AE9D5F84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12ECF-26E1-5B43-9FC6-AD70731FB215}"/>
              </a:ext>
            </a:extLst>
          </p:cNvPr>
          <p:cNvSpPr>
            <a:spLocks noGrp="1"/>
          </p:cNvSpPr>
          <p:nvPr>
            <p:ph type="sldNum" sz="quarter" idx="12"/>
          </p:nvPr>
        </p:nvSpPr>
        <p:spPr/>
        <p:txBody>
          <a:bodyPr/>
          <a:lstStyle/>
          <a:p>
            <a:fld id="{8FA65CFE-DDB1-3647-B29A-11668A54FDE0}" type="slidenum">
              <a:rPr lang="en-US" smtClean="0"/>
              <a:t>‹#›</a:t>
            </a:fld>
            <a:endParaRPr lang="en-US"/>
          </a:p>
        </p:txBody>
      </p:sp>
    </p:spTree>
    <p:extLst>
      <p:ext uri="{BB962C8B-B14F-4D97-AF65-F5344CB8AC3E}">
        <p14:creationId xmlns:p14="http://schemas.microsoft.com/office/powerpoint/2010/main" val="391804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5E5790-EBF4-6949-BCE5-A43FA1F0F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87D277-311D-554D-8D8C-88AD454DC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29F99D-571E-B841-B48A-BEC2A03B3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0DC6C-2DCB-1543-809B-55382FBFB017}" type="datetimeFigureOut">
              <a:rPr lang="en-US" smtClean="0"/>
              <a:t>12/3/20</a:t>
            </a:fld>
            <a:endParaRPr lang="en-US"/>
          </a:p>
        </p:txBody>
      </p:sp>
      <p:sp>
        <p:nvSpPr>
          <p:cNvPr id="5" name="Footer Placeholder 4">
            <a:extLst>
              <a:ext uri="{FF2B5EF4-FFF2-40B4-BE49-F238E27FC236}">
                <a16:creationId xmlns:a16="http://schemas.microsoft.com/office/drawing/2014/main" id="{CE5068E5-C47D-E143-A015-B6B97BA20F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FC9A7C-6898-F149-9FD3-D5A26A2A2F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65CFE-DDB1-3647-B29A-11668A54FDE0}" type="slidenum">
              <a:rPr lang="en-US" smtClean="0"/>
              <a:t>‹#›</a:t>
            </a:fld>
            <a:endParaRPr lang="en-US"/>
          </a:p>
        </p:txBody>
      </p:sp>
    </p:spTree>
    <p:extLst>
      <p:ext uri="{BB962C8B-B14F-4D97-AF65-F5344CB8AC3E}">
        <p14:creationId xmlns:p14="http://schemas.microsoft.com/office/powerpoint/2010/main" val="90105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46B70CF-A7BA-D249-9A68-662EE893807E}"/>
              </a:ext>
            </a:extLst>
          </p:cNvPr>
          <p:cNvGraphicFramePr>
            <a:graphicFrameLocks noGrp="1"/>
          </p:cNvGraphicFramePr>
          <p:nvPr>
            <p:extLst>
              <p:ext uri="{D42A27DB-BD31-4B8C-83A1-F6EECF244321}">
                <p14:modId xmlns:p14="http://schemas.microsoft.com/office/powerpoint/2010/main" val="1614280301"/>
              </p:ext>
            </p:extLst>
          </p:nvPr>
        </p:nvGraphicFramePr>
        <p:xfrm>
          <a:off x="651162" y="254530"/>
          <a:ext cx="10889675" cy="6194619"/>
        </p:xfrm>
        <a:graphic>
          <a:graphicData uri="http://schemas.openxmlformats.org/drawingml/2006/table">
            <a:tbl>
              <a:tblPr firstRow="1" bandRow="1">
                <a:tableStyleId>{5C22544A-7EE6-4342-B048-85BDC9FD1C3A}</a:tableStyleId>
              </a:tblPr>
              <a:tblGrid>
                <a:gridCol w="1385455">
                  <a:extLst>
                    <a:ext uri="{9D8B030D-6E8A-4147-A177-3AD203B41FA5}">
                      <a16:colId xmlns:a16="http://schemas.microsoft.com/office/drawing/2014/main" val="594262342"/>
                    </a:ext>
                  </a:extLst>
                </a:gridCol>
                <a:gridCol w="2088189">
                  <a:extLst>
                    <a:ext uri="{9D8B030D-6E8A-4147-A177-3AD203B41FA5}">
                      <a16:colId xmlns:a16="http://schemas.microsoft.com/office/drawing/2014/main" val="1011270715"/>
                    </a:ext>
                  </a:extLst>
                </a:gridCol>
                <a:gridCol w="1971193">
                  <a:extLst>
                    <a:ext uri="{9D8B030D-6E8A-4147-A177-3AD203B41FA5}">
                      <a16:colId xmlns:a16="http://schemas.microsoft.com/office/drawing/2014/main" val="812380933"/>
                    </a:ext>
                  </a:extLst>
                </a:gridCol>
                <a:gridCol w="1814946">
                  <a:extLst>
                    <a:ext uri="{9D8B030D-6E8A-4147-A177-3AD203B41FA5}">
                      <a16:colId xmlns:a16="http://schemas.microsoft.com/office/drawing/2014/main" val="1720278720"/>
                    </a:ext>
                  </a:extLst>
                </a:gridCol>
                <a:gridCol w="1820222">
                  <a:extLst>
                    <a:ext uri="{9D8B030D-6E8A-4147-A177-3AD203B41FA5}">
                      <a16:colId xmlns:a16="http://schemas.microsoft.com/office/drawing/2014/main" val="3424019593"/>
                    </a:ext>
                  </a:extLst>
                </a:gridCol>
                <a:gridCol w="1809670">
                  <a:extLst>
                    <a:ext uri="{9D8B030D-6E8A-4147-A177-3AD203B41FA5}">
                      <a16:colId xmlns:a16="http://schemas.microsoft.com/office/drawing/2014/main" val="1567259"/>
                    </a:ext>
                  </a:extLst>
                </a:gridCol>
              </a:tblGrid>
              <a:tr h="622292">
                <a:tc gridSpan="6">
                  <a:txBody>
                    <a:bodyPr/>
                    <a:lstStyle/>
                    <a:p>
                      <a:pPr algn="ctr"/>
                      <a:r>
                        <a:rPr lang="en-US" sz="1800" b="1" dirty="0">
                          <a:solidFill>
                            <a:schemeClr val="bg1"/>
                          </a:solidFill>
                        </a:rPr>
                        <a:t>YSM Ladder Faculty Track Metrics</a:t>
                      </a:r>
                    </a:p>
                  </a:txBody>
                  <a:tcPr anchor="ct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marL="100584" marR="100584"/>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4198914419"/>
                  </a:ext>
                </a:extLst>
              </a:tr>
              <a:tr h="311031">
                <a:tc>
                  <a:txBody>
                    <a:bodyPr/>
                    <a:lstStyle/>
                    <a:p>
                      <a:r>
                        <a:rPr lang="en-US" sz="1200" b="1" dirty="0"/>
                        <a:t>Metric</a:t>
                      </a:r>
                    </a:p>
                  </a:txBody>
                  <a:tcPr/>
                </a:tc>
                <a:tc>
                  <a:txBody>
                    <a:bodyPr/>
                    <a:lstStyle/>
                    <a:p>
                      <a:r>
                        <a:rPr lang="en-US" sz="1200" b="1" dirty="0"/>
                        <a:t>Clinical</a:t>
                      </a:r>
                    </a:p>
                  </a:txBody>
                  <a:tcPr/>
                </a:tc>
                <a:tc>
                  <a:txBody>
                    <a:bodyPr/>
                    <a:lstStyle/>
                    <a:p>
                      <a:r>
                        <a:rPr lang="en-US" sz="1200" b="1" dirty="0"/>
                        <a:t>Clinician Educator</a:t>
                      </a:r>
                    </a:p>
                  </a:txBody>
                  <a:tcPr/>
                </a:tc>
                <a:tc>
                  <a:txBody>
                    <a:bodyPr/>
                    <a:lstStyle/>
                    <a:p>
                      <a:r>
                        <a:rPr lang="en-US" sz="1200" b="1" dirty="0"/>
                        <a:t>Clinician Scientist</a:t>
                      </a:r>
                    </a:p>
                  </a:txBody>
                  <a:tcPr marL="100584" marR="100584"/>
                </a:tc>
                <a:tc>
                  <a:txBody>
                    <a:bodyPr/>
                    <a:lstStyle/>
                    <a:p>
                      <a:r>
                        <a:rPr lang="en-US" sz="1200" b="1" dirty="0"/>
                        <a:t>Investigator</a:t>
                      </a:r>
                    </a:p>
                  </a:txBody>
                  <a:tcPr/>
                </a:tc>
                <a:tc>
                  <a:txBody>
                    <a:bodyPr/>
                    <a:lstStyle/>
                    <a:p>
                      <a:r>
                        <a:rPr lang="en-US" sz="1200" b="1" dirty="0"/>
                        <a:t>Traditional/Tenure</a:t>
                      </a:r>
                    </a:p>
                  </a:txBody>
                  <a:tcPr/>
                </a:tc>
                <a:extLst>
                  <a:ext uri="{0D108BD9-81ED-4DB2-BD59-A6C34878D82A}">
                    <a16:rowId xmlns:a16="http://schemas.microsoft.com/office/drawing/2014/main" val="2580578776"/>
                  </a:ext>
                </a:extLst>
              </a:tr>
              <a:tr h="713470">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Clinical Activities, Roles, &amp; Accomplishments</a:t>
                      </a:r>
                    </a:p>
                  </a:txBody>
                  <a:tcPr marL="68580" marR="68580" marT="0" marB="0"/>
                </a:tc>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Exemplary clinical skills with high volume; clinical leadership. Recognized by peers as expert or master clinician</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Exemplary clinical skills, often within an innovative program or specific service</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Exemplary clinical skills, may have clinical leadership in area related to research</a:t>
                      </a:r>
                    </a:p>
                  </a:txBody>
                  <a:tcPr marL="75438" marR="75438"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Not applicable</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Exemplary clinical skills if engaged in patient care</a:t>
                      </a:r>
                    </a:p>
                  </a:txBody>
                  <a:tcPr marL="68580" marR="68580" marT="0" marB="0"/>
                </a:tc>
                <a:extLst>
                  <a:ext uri="{0D108BD9-81ED-4DB2-BD59-A6C34878D82A}">
                    <a16:rowId xmlns:a16="http://schemas.microsoft.com/office/drawing/2014/main" val="1546833439"/>
                  </a:ext>
                </a:extLst>
              </a:tr>
              <a:tr h="1576717">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Educational Activities, Roles, &amp; Accomplishments</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Expected only if sites of practice have contacts with trainees; primarily clinical teaching and supervision rather than didactics.  Role model of clinical excellence</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Premier clinical teachers who exemplify outstanding teaching, mentoring, leadership and/or role modeling. May be engaged in didactics as a course director or seminar leader.  Exemplary educator in small group or individual supervision</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Outstanding teachers, including demonstrated skill in research mentorship.  Also excellent teaching skills in didactic seminars with clinical trainees and/or in role as attending or clinical supervisor of individuals or small groups</a:t>
                      </a:r>
                    </a:p>
                  </a:txBody>
                  <a:tcPr marL="75438" marR="75438"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Not required. Participation in educational activities usually in the form of mentoring trainees within one’s lab or within a research team or core</a:t>
                      </a:r>
                    </a:p>
                  </a:txBody>
                  <a:tcPr marL="68580" marR="68580" marT="0" marB="0"/>
                </a:tc>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Outstanding teachers, especially demonstrated skill in research mentorship and classroom teaching to trainees in the basic or translational sciences.</a:t>
                      </a:r>
                    </a:p>
                  </a:txBody>
                  <a:tcPr marL="68580" marR="68580" marT="0" marB="0"/>
                </a:tc>
                <a:extLst>
                  <a:ext uri="{0D108BD9-81ED-4DB2-BD59-A6C34878D82A}">
                    <a16:rowId xmlns:a16="http://schemas.microsoft.com/office/drawing/2014/main" val="331381220"/>
                  </a:ext>
                </a:extLst>
              </a:tr>
              <a:tr h="1751909">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Research Activities, Roles, &amp; Accomplishments</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Scholarship not required.  May be integral contributor or collaborator, particularly with research in the clinical setting; may be site investigator on clinical trials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integrates, or collaborates on research on projects in area of clinical or educational expertise. Often functions as an integral member of a collaborative team as a clinical or educational expert, but has recognized creative individual accomplishments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research and methods on most of their projects as PI, multiple or site PI, or Co-I making essential, substantive contributions.  Considered one of the foremost scholars in their specific area of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research and/or methods on many projects as PI, multiple or site PI, or Co-I making essential, substantive contributions.  Collaborative interdisciplinary research in which their unique creative contribution is identifiable.  May direct  research core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Drives or collaborates on new areas of basic, translational, clinical, or public health research and methods on most of their projects as PI, multiple or site PI, or Co-I making essential, substantive contributions. At tenure, considered one of the foremost scholars in their specific area of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0472024"/>
                  </a:ext>
                </a:extLst>
              </a:tr>
              <a:tr h="1114851">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Typical Effort Allocation</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≥90% effort clinical care or leadership. Educational activities or leadership usually occurs through clinical role. Sponsored research activities usually ≤10% and not as lead investigator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≥50% clinical, educational, and administrative (usually 80% as AP); 20-50% research or scholarly activities related to clinical or educational expertise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Assist Prof, 75% extramurally funded research activities (≥50% in procedural specialties); 20-50% clinical care or leadership with variability over time (Assoc Prof or Prof) related to level of extramural funding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≥90% extramurally funded research; may have support for administrative activities such as a directing a core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Usually 75-80% research activities.  20-25% educational, clinical or administrative activities with variability over time related to level of extramural funding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3046188"/>
                  </a:ext>
                </a:extLst>
              </a:tr>
            </a:tbl>
          </a:graphicData>
        </a:graphic>
      </p:graphicFrame>
      <p:sp>
        <p:nvSpPr>
          <p:cNvPr id="3" name="TextBox 2">
            <a:extLst>
              <a:ext uri="{FF2B5EF4-FFF2-40B4-BE49-F238E27FC236}">
                <a16:creationId xmlns:a16="http://schemas.microsoft.com/office/drawing/2014/main" id="{D2E76809-F502-8849-912B-E3A4DE79E674}"/>
              </a:ext>
            </a:extLst>
          </p:cNvPr>
          <p:cNvSpPr txBox="1"/>
          <p:nvPr/>
        </p:nvSpPr>
        <p:spPr>
          <a:xfrm>
            <a:off x="651162" y="6488668"/>
            <a:ext cx="2678554" cy="369332"/>
          </a:xfrm>
          <a:prstGeom prst="rect">
            <a:avLst/>
          </a:prstGeom>
          <a:noFill/>
        </p:spPr>
        <p:txBody>
          <a:bodyPr wrap="none" rtlCol="0">
            <a:spAutoFit/>
          </a:bodyPr>
          <a:lstStyle/>
          <a:p>
            <a:r>
              <a:rPr lang="en-US" dirty="0"/>
              <a:t>Revised December 2, 2020</a:t>
            </a:r>
          </a:p>
        </p:txBody>
      </p:sp>
    </p:spTree>
    <p:extLst>
      <p:ext uri="{BB962C8B-B14F-4D97-AF65-F5344CB8AC3E}">
        <p14:creationId xmlns:p14="http://schemas.microsoft.com/office/powerpoint/2010/main" val="236520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46B70CF-A7BA-D249-9A68-662EE893807E}"/>
              </a:ext>
            </a:extLst>
          </p:cNvPr>
          <p:cNvGraphicFramePr>
            <a:graphicFrameLocks noGrp="1"/>
          </p:cNvGraphicFramePr>
          <p:nvPr>
            <p:extLst>
              <p:ext uri="{D42A27DB-BD31-4B8C-83A1-F6EECF244321}">
                <p14:modId xmlns:p14="http://schemas.microsoft.com/office/powerpoint/2010/main" val="180230491"/>
              </p:ext>
            </p:extLst>
          </p:nvPr>
        </p:nvGraphicFramePr>
        <p:xfrm>
          <a:off x="558103" y="203606"/>
          <a:ext cx="10889676" cy="6450787"/>
        </p:xfrm>
        <a:graphic>
          <a:graphicData uri="http://schemas.openxmlformats.org/drawingml/2006/table">
            <a:tbl>
              <a:tblPr firstRow="1" bandRow="1">
                <a:tableStyleId>{5C22544A-7EE6-4342-B048-85BDC9FD1C3A}</a:tableStyleId>
              </a:tblPr>
              <a:tblGrid>
                <a:gridCol w="1509144">
                  <a:extLst>
                    <a:ext uri="{9D8B030D-6E8A-4147-A177-3AD203B41FA5}">
                      <a16:colId xmlns:a16="http://schemas.microsoft.com/office/drawing/2014/main" val="594262342"/>
                    </a:ext>
                  </a:extLst>
                </a:gridCol>
                <a:gridCol w="1773716">
                  <a:extLst>
                    <a:ext uri="{9D8B030D-6E8A-4147-A177-3AD203B41FA5}">
                      <a16:colId xmlns:a16="http://schemas.microsoft.com/office/drawing/2014/main" val="1011270715"/>
                    </a:ext>
                  </a:extLst>
                </a:gridCol>
                <a:gridCol w="1938968">
                  <a:extLst>
                    <a:ext uri="{9D8B030D-6E8A-4147-A177-3AD203B41FA5}">
                      <a16:colId xmlns:a16="http://schemas.microsoft.com/office/drawing/2014/main" val="812380933"/>
                    </a:ext>
                  </a:extLst>
                </a:gridCol>
                <a:gridCol w="1751682">
                  <a:extLst>
                    <a:ext uri="{9D8B030D-6E8A-4147-A177-3AD203B41FA5}">
                      <a16:colId xmlns:a16="http://schemas.microsoft.com/office/drawing/2014/main" val="1720278720"/>
                    </a:ext>
                  </a:extLst>
                </a:gridCol>
                <a:gridCol w="1795750">
                  <a:extLst>
                    <a:ext uri="{9D8B030D-6E8A-4147-A177-3AD203B41FA5}">
                      <a16:colId xmlns:a16="http://schemas.microsoft.com/office/drawing/2014/main" val="3424019593"/>
                    </a:ext>
                  </a:extLst>
                </a:gridCol>
                <a:gridCol w="2120416">
                  <a:extLst>
                    <a:ext uri="{9D8B030D-6E8A-4147-A177-3AD203B41FA5}">
                      <a16:colId xmlns:a16="http://schemas.microsoft.com/office/drawing/2014/main" val="1567259"/>
                    </a:ext>
                  </a:extLst>
                </a:gridCol>
              </a:tblGrid>
              <a:tr h="270741">
                <a:tc>
                  <a:txBody>
                    <a:bodyPr/>
                    <a:lstStyle/>
                    <a:p>
                      <a:r>
                        <a:rPr lang="en-US" sz="1200" dirty="0"/>
                        <a:t>Metric</a:t>
                      </a:r>
                    </a:p>
                  </a:txBody>
                  <a:tcPr/>
                </a:tc>
                <a:tc>
                  <a:txBody>
                    <a:bodyPr/>
                    <a:lstStyle/>
                    <a:p>
                      <a:r>
                        <a:rPr lang="en-US" sz="1200" dirty="0"/>
                        <a:t>Clinical</a:t>
                      </a:r>
                    </a:p>
                  </a:txBody>
                  <a:tcPr/>
                </a:tc>
                <a:tc>
                  <a:txBody>
                    <a:bodyPr/>
                    <a:lstStyle/>
                    <a:p>
                      <a:r>
                        <a:rPr lang="en-US" sz="1200" dirty="0"/>
                        <a:t>Clinician Educator</a:t>
                      </a:r>
                    </a:p>
                  </a:txBody>
                  <a:tcPr/>
                </a:tc>
                <a:tc>
                  <a:txBody>
                    <a:bodyPr/>
                    <a:lstStyle/>
                    <a:p>
                      <a:r>
                        <a:rPr lang="en-US" sz="1200"/>
                        <a:t>Clinician Scientist</a:t>
                      </a:r>
                      <a:endParaRPr lang="en-US" sz="1200" dirty="0"/>
                    </a:p>
                  </a:txBody>
                  <a:tcPr/>
                </a:tc>
                <a:tc>
                  <a:txBody>
                    <a:bodyPr/>
                    <a:lstStyle/>
                    <a:p>
                      <a:r>
                        <a:rPr lang="en-US" sz="1200" dirty="0"/>
                        <a:t>Investigator</a:t>
                      </a:r>
                    </a:p>
                  </a:txBody>
                  <a:tcPr/>
                </a:tc>
                <a:tc>
                  <a:txBody>
                    <a:bodyPr/>
                    <a:lstStyle/>
                    <a:p>
                      <a:r>
                        <a:rPr lang="en-US" sz="1200" dirty="0"/>
                        <a:t>Traditional/Tenure</a:t>
                      </a:r>
                    </a:p>
                  </a:txBody>
                  <a:tcPr/>
                </a:tc>
                <a:extLst>
                  <a:ext uri="{0D108BD9-81ED-4DB2-BD59-A6C34878D82A}">
                    <a16:rowId xmlns:a16="http://schemas.microsoft.com/office/drawing/2014/main" val="2580578776"/>
                  </a:ext>
                </a:extLst>
              </a:tr>
              <a:tr h="1197351">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Sources of Funding</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Primarily clinical revenue generation; may have support for educational or administrative activities or from sponsored research, e.g. site investigator on clinical trials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Primarily clinical revenue and/or institutional support for clinical or educational leadership or other administrative positions.  As AP, support for non- clinical activities typically 20% of time; may have support as investigator on clinical research</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Consistent record of extramural funding that supports research program, most often as PI on at least one current award; clinical revenue, or  support for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438" marR="75438"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Extramurally funded research projects, most often federally sponsored, typically with at least one current source as PI; institutional support for leadership roles, e.g. as core director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Consistent record of substantial extramural funding that supports robust research program, most often as PI on at least one current award; clinical care if applicable; institutional support for research, teaching, or leadership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943241"/>
                  </a:ext>
                </a:extLst>
              </a:tr>
              <a:tr h="2322236">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Types of Scholarship</a:t>
                      </a:r>
                    </a:p>
                  </a:txBody>
                  <a:tcPr marL="68580" marR="68580" marT="0" marB="0"/>
                </a:tc>
                <a:tc>
                  <a:txBody>
                    <a:bodyPr/>
                    <a:lstStyle/>
                    <a:p>
                      <a:pPr marL="0" marR="0">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Not required.  Through collaborative efforts, may be co-author on original research papers; may publish case studies or descriptions of clinical services or procedures through chapters, letters, reviews, media, web, or other outlets.  May be involved in clinical guideline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Applied research that develops or extends existing scholarship in a focused clinical or educational area. A wide array of scholarship is recognized, including peer-reviewed journal articles, books, chapters, reviews, guideline development, case studies, products that are peer reviewed and disseminated, e.g. web-based curricula or educational presentations that have been disseminated and exist in a public domain beyond the period in which they were presented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Research that drives a field in significant or innovative directions, as evidenced by peer reviewed original research articles. Publications both as first or senior author stemming directly from the investigator as well as middle author on collaborative research in which making essential, substantive contributions. Chapters, reviews and other publications can support but not substitute for original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Research (either performed as an individual or team scientist) that drives a field in significant or innovative directions, as evidence in peer-reviewed original research articles.  Chapters, reviews and other publications can support but not substitute for original research.  Should have evidence of independent creative contribution to research team, including through first, middle, or senior author peer-reviewed original research.</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Research that drives a field in significant or innovative directions, including development of new principles, methods or technology that influences the genesis or application of information in a field. Publications both as first or senior author stemming directly from the investigator as well as middle author on collaborative research in which making essential, substantive contributions. Chapters, reviews and other publications can support but not substitute for original research.</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6833439"/>
                  </a:ext>
                </a:extLst>
              </a:tr>
              <a:tr h="1945696">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At Time of Promotion Review: Reputation</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an expert clinician or clinical leader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local with emerging regional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regional with emerging or established national; recognition may be more for the clinical program they lead or in which they are an essential provider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clinical or educational leader and scholar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national or international; recognition includes for scholarship and may be more for the program they lead or in which they teach or provide clinical care that is essential or relatively unique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clinician scientist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 extramural funding is expected as a measure of independence and stature in the field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national and typically international with contributions of significant impact to the field;</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Sustained extramural funding is expected</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researcher</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regional with emerging national</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national and typically international; recognition may be  more for the interdisciplinary or collaborative team research  program  in  which they are an essential member making independent creative contributions</a:t>
                      </a:r>
                    </a:p>
                  </a:txBody>
                  <a:tcPr marL="68580" marR="68580" marT="0" marB="0"/>
                </a:tc>
                <a:tc>
                  <a:txBody>
                    <a:bodyPr/>
                    <a:lstStyle/>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 a researcher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on term: emerging national reputation with trajectory such that tenure would be awarded within 4-5 years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Assoc Prof with Tenure:  rising toward national and international leadership with contributions of significant impact to the field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Prof with tenure:  National and international; rank among the foremost leaders in the field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81220"/>
                  </a:ext>
                </a:extLst>
              </a:tr>
              <a:tr h="653831">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Professionalism, citizenship and values</a:t>
                      </a:r>
                    </a:p>
                  </a:txBody>
                  <a:tcPr marL="68580" marR="68580" marT="0" marB="0"/>
                </a:tc>
                <a:tc gridSpan="5">
                  <a: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All faculty are expected to uphold the university faculty standards of conduct as articulated in the Faculty Handbook (Section IIB) and the mission and values of the medical school.  There should be ample evidence at the time of reappointment or promotion that the faculty member will continue to contribute to the diversity, success and well-being of the academic community.</a:t>
                      </a:r>
                    </a:p>
                  </a:txBody>
                  <a:tcPr marL="68580" marR="68580" marT="0" marB="0"/>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251373"/>
                  </a:ext>
                </a:extLst>
              </a:tr>
            </a:tbl>
          </a:graphicData>
        </a:graphic>
      </p:graphicFrame>
    </p:spTree>
    <p:extLst>
      <p:ext uri="{BB962C8B-B14F-4D97-AF65-F5344CB8AC3E}">
        <p14:creationId xmlns:p14="http://schemas.microsoft.com/office/powerpoint/2010/main" val="3984368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1423</Words>
  <Application>Microsoft Macintosh PowerPoint</Application>
  <PresentationFormat>Widescreen</PresentationFormat>
  <Paragraphs>71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Bockenstedt, Linda</dc:creator>
  <cp:lastModifiedBy>Bockenstedt, Linda</cp:lastModifiedBy>
  <cp:revision>38</cp:revision>
  <cp:lastPrinted>2020-12-02T20:37:25Z</cp:lastPrinted>
  <dcterms:created xsi:type="dcterms:W3CDTF">2020-09-05T21:00:29Z</dcterms:created>
  <dcterms:modified xsi:type="dcterms:W3CDTF">2020-12-03T14:12:42Z</dcterms:modified>
</cp:coreProperties>
</file>