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3" r:id="rId3"/>
    <p:sldId id="294" r:id="rId4"/>
    <p:sldId id="258" r:id="rId5"/>
    <p:sldId id="281" r:id="rId6"/>
    <p:sldId id="291" r:id="rId7"/>
    <p:sldId id="287" r:id="rId8"/>
    <p:sldId id="282" r:id="rId9"/>
    <p:sldId id="293" r:id="rId10"/>
    <p:sldId id="283" r:id="rId11"/>
    <p:sldId id="285" r:id="rId12"/>
    <p:sldId id="284" r:id="rId13"/>
    <p:sldId id="286" r:id="rId14"/>
    <p:sldId id="288" r:id="rId15"/>
    <p:sldId id="297" r:id="rId16"/>
    <p:sldId id="298" r:id="rId17"/>
    <p:sldId id="299" r:id="rId18"/>
    <p:sldId id="300" r:id="rId19"/>
    <p:sldId id="289" r:id="rId20"/>
    <p:sldId id="296" r:id="rId21"/>
    <p:sldId id="295" r:id="rId22"/>
    <p:sldId id="290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84655" autoAdjust="0"/>
  </p:normalViewPr>
  <p:slideViewPr>
    <p:cSldViewPr>
      <p:cViewPr varScale="1">
        <p:scale>
          <a:sx n="83" d="100"/>
          <a:sy n="83" d="100"/>
        </p:scale>
        <p:origin x="1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68EE8-5CCB-6F47-A072-FE2E8A8A33A0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D3A78-FB43-1341-9525-28C8D50FD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8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5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Opportunities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 per session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required credits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A: Core Curriculum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Noon Conference Physician Scientist Series (attendance or presenter)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Journal Clubs (attendance or presenter)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research tools (statistics, translational science, library resources, science writing, grant 101)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balancing research career with clinical responsibilities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 balance for physician scientists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for YCCI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in Clinical, Basic, Translational, Epidemiological Sections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 of Yale sponsored research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sypmposium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(YCCI,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Immunobiology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Global health, etc.)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evaluation of research presentations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Curriculum Credits: 40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B: Career Development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own Research mentorship committee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junior mentors for networking (must meet at least 3x/year)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senior mentors for networking (must meet at least 3x/year)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Society Dinner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Elias Biomedical Lectureship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medical or MD-PhD students (must meet at least 2x/year)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student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Career Development Credits: 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C: Research Scholarship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50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in Research in Residency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(or evidence of ongoing active research by mentor)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Authorships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manuscript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presentation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awards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award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Scholarship Credits: 50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D: Academic Service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attendance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 in Research Club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activities (lead, member)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/ 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Credits: 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Opportunities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 per session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required credits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A: Core Curriculum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Noon Conference Physician Scientist Series (attendance or presenter)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Journal Clubs (attendance or presenter)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research tools (statistics, translational science, library resources, science writing, grant 101)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balancing research career with clinical responsibilities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 balance for physician scientists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for YCCI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in Clinical, Basic, Translational, Epidemiological Sections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 of Yale sponsored research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sypmposium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(YCCI,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Immunobiology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Global health, etc.)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evaluation of research presentations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Curriculum Credits: 40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B: Career Development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own Research mentorship committee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junior mentors for networking (must meet at least 3x/year)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senior mentors for networking (must meet at least 3x/year)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Society Dinner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Elias Biomedical Lectureship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medical or MD-PhD students (must meet at least 2x/year)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student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Career Development Credits: 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C: Research Scholarship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50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in Research in Residency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(or evidence of ongoing active research by mentor)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Authorships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manuscript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presentation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awards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award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Scholarship Credits: 50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D: Academic Service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attendance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 in Research Club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activities (lead, member)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/ 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Credits: 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Opportunities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 per session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required credits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A: Core Curriculum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Noon Conference Physician Scientist Series (attendance or presenter)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Journal Clubs (attendance or presenter)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research tools (statistics, translational science, library resources, science writing, grant 101)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balancing research career with clinical responsibilities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 balance for physician scientists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for YCCI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in Clinical, Basic, Translational, Epidemiological Sections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 of Yale sponsored research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sypmposium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(YCCI,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Immunobiology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Global health, etc.)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evaluation of research presentations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Curriculum Credits: 40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B: Career Development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own Research mentorship committee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junior mentors for networking (must meet at least 3x/year)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senior mentors for networking (must meet at least 3x/year)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Society Dinner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Elias Biomedical Lectureship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medical or MD-PhD students (must meet at least 2x/year)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student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Career Development Credits: 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C: Research Scholarship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50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in Research in Residency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(or evidence of ongoing active research by mentor)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Authorships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manuscript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presentation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awards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award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Scholarship Credits: 50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D: Academic Service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attendance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 in Research Club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activities (lead, member)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/ 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Credits: 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5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 Opportunities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Credits per session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required credits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A: Core Curriculum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Yale Noon Conference Physician Scientist Series (attendance or presenter)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 Journal Clubs (attendance or presenter)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or 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research tools (statistics, translational science, library resources, science writing, grant 101)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Lectures on balancing research career with clinical responsibilities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Work-life balance for physician scientists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for YCCI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in progress (RIP) in Clinical, Basic, Translational, Epidemiological Sections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 of Yale sponsored research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sypmposium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(YCCI,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Immunobiology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Global health, etc.)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Structured evaluation of research presentations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Curriculum Credits: 40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B: Career Development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own Research mentorship committee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junior mentors for networking (must meet at least 3x/year)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Partnering with senior mentors for networking (must meet at least 3x/year)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mentor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 Society Dinner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Iva-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Dostanic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Lectureship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Elias Biomedical Lectureship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medical or MD-PhD students (must meet at least 2x/year)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per student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Career Development Credits: 20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C: Research Scholarship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50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 in Research in Residency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(or evidence of ongoing active research by mentor)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Authorships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manuscript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presentation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awards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per award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Scholarship Credits: 50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 D: Academic Service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attendance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Presenter in Research Club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Distinction activities (lead, member)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/ 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 Service Credits: 18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4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3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8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2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Sepsis represents a substantial health care burden, and there is limited epidemiologic information about the demography of sepsis or about the temporal changes in its incidence and </a:t>
            </a:r>
            <a:r>
              <a:rPr lang="en-US" dirty="0" err="1" smtClean="0"/>
              <a:t>outcom</a:t>
            </a:r>
            <a:endParaRPr lang="en-US" dirty="0" smtClean="0"/>
          </a:p>
          <a:p>
            <a:r>
              <a:rPr lang="en-US" dirty="0" smtClean="0"/>
              <a:t>Sepsis </a:t>
            </a:r>
            <a:r>
              <a:rPr lang="en-US" dirty="0" err="1" smtClean="0"/>
              <a:t>defn</a:t>
            </a:r>
            <a:r>
              <a:rPr lang="en-US" dirty="0" smtClean="0"/>
              <a:t>: 2 or more SIRS criteria</a:t>
            </a:r>
            <a:r>
              <a:rPr lang="en-US" baseline="0" dirty="0" smtClean="0"/>
              <a:t> plus a source of suspected infection</a:t>
            </a:r>
            <a:endParaRPr lang="en-US" dirty="0" smtClean="0"/>
          </a:p>
          <a:p>
            <a:r>
              <a:rPr lang="en-US" dirty="0" smtClean="0"/>
              <a:t>In the USA most</a:t>
            </a:r>
            <a:r>
              <a:rPr lang="en-US" baseline="0" dirty="0" smtClean="0"/>
              <a:t> sepsis cases are caused by GPC/GNR bacteria</a:t>
            </a:r>
          </a:p>
          <a:p>
            <a:r>
              <a:rPr lang="en-US" baseline="0" dirty="0" smtClean="0"/>
              <a:t>In the USA respiratory infections are invariably the most common sources of sepsis of all severities. http://www.ncbi.nlm.nih.gov/pmc/articles/PMC3488423/pdf/nihms-413357.pdf </a:t>
            </a:r>
            <a:r>
              <a:rPr lang="en-US" baseline="0" dirty="0" err="1" smtClean="0"/>
              <a:t>Doring</a:t>
            </a:r>
            <a:r>
              <a:rPr lang="en-US" baseline="0" dirty="0" smtClean="0"/>
              <a:t>, J </a:t>
            </a:r>
            <a:r>
              <a:rPr lang="en-US" baseline="0" dirty="0" err="1" smtClean="0"/>
              <a:t>Cys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Fibros</a:t>
            </a:r>
            <a:r>
              <a:rPr lang="en-US" baseline="0" dirty="0" smtClean="0"/>
              <a:t> 2012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Sepsis is a condition associated with high morbidity and mortality.</a:t>
            </a:r>
          </a:p>
          <a:p>
            <a:pPr lvl="1">
              <a:buFont typeface="Wingdings" charset="2"/>
              <a:buChar char="u"/>
            </a:pPr>
            <a:r>
              <a:rPr lang="en-US" sz="2200" dirty="0" smtClean="0"/>
              <a:t>Defined by meeting two or more of SIRS criteria and suspicion of an infected source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 the USA,~50% of sepsis cases are secondary to a respiratory source.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Pneumonia fatality ranges from 10-80% depending on severity, source, and many host factors.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 smtClean="0"/>
              <a:t>Click to edit Presentation Title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presenter’s name and presentation’s date</a:t>
            </a: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Slide title goes here even if it goes longer than a line</a:t>
            </a:r>
            <a:endParaRPr lang="ko-KR" altLang="en-US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altLang="ko-KR" dirty="0" smtClean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campuspress.yale.edu/distinctions/investigation/mentorship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.yale.edu/ycci/education/phd/onlinecourses/biostatistics.aspx" TargetMode="External"/><Relationship Id="rId4" Type="http://schemas.openxmlformats.org/officeDocument/2006/relationships/hyperlink" Target="https://lagunita.stanford.edu/courses/Medicine/MedStats-SP/SelfPaced/about" TargetMode="External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82737"/>
            <a:ext cx="8229600" cy="1541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Yale Internal Medicine: Investigative Distinction</a:t>
            </a:r>
            <a:br>
              <a:rPr lang="en-US" dirty="0" smtClean="0"/>
            </a:br>
            <a:r>
              <a:rPr lang="en-US" dirty="0" smtClean="0"/>
              <a:t>2017-2018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35937" cy="914400"/>
          </a:xfrm>
        </p:spPr>
        <p:txBody>
          <a:bodyPr/>
          <a:lstStyle/>
          <a:p>
            <a:r>
              <a:rPr lang="en-US" sz="3200" b="1" dirty="0" smtClean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1981200"/>
          </a:xfrm>
        </p:spPr>
        <p:txBody>
          <a:bodyPr/>
          <a:lstStyle/>
          <a:p>
            <a:r>
              <a:rPr lang="en-US" sz="3200" b="1" dirty="0"/>
              <a:t>Group A: Core Curriculum</a:t>
            </a:r>
            <a:endParaRPr lang="en-US" sz="3200" dirty="0"/>
          </a:p>
          <a:p>
            <a:r>
              <a:rPr lang="en-US" sz="3200" b="1" dirty="0" smtClean="0"/>
              <a:t>Group </a:t>
            </a:r>
            <a:r>
              <a:rPr lang="en-US" sz="3200" b="1" dirty="0"/>
              <a:t>B: Career </a:t>
            </a:r>
            <a:r>
              <a:rPr lang="en-US" sz="3200" b="1" dirty="0" smtClean="0"/>
              <a:t>Development</a:t>
            </a:r>
          </a:p>
          <a:p>
            <a:r>
              <a:rPr lang="en-US" sz="3200" b="1" dirty="0" smtClean="0"/>
              <a:t>Group C: Scholarship</a:t>
            </a:r>
          </a:p>
          <a:p>
            <a:r>
              <a:rPr lang="en-US" sz="3200" b="1" dirty="0" smtClean="0"/>
              <a:t>Group D: Academic Service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4660900"/>
          </a:xfrm>
        </p:spPr>
        <p:txBody>
          <a:bodyPr/>
          <a:lstStyle/>
          <a:p>
            <a:r>
              <a:rPr lang="en-US" sz="3200" b="1" dirty="0"/>
              <a:t>Group A: Core </a:t>
            </a:r>
            <a:r>
              <a:rPr lang="en-US" sz="3200" b="1" dirty="0" smtClean="0"/>
              <a:t>Curriculum</a:t>
            </a:r>
          </a:p>
          <a:p>
            <a:pPr lvl="1"/>
            <a:r>
              <a:rPr lang="en-US" sz="2200" b="1" i="1" dirty="0" smtClean="0"/>
              <a:t>Yale </a:t>
            </a:r>
            <a:r>
              <a:rPr lang="en-US" sz="2200" b="1" i="1" dirty="0"/>
              <a:t>Noon Conference Physician Scientists Series </a:t>
            </a:r>
            <a:r>
              <a:rPr lang="en-US" sz="2200" b="1" i="1" dirty="0" smtClean="0"/>
              <a:t> </a:t>
            </a:r>
            <a:endParaRPr lang="en-US" sz="2200" dirty="0"/>
          </a:p>
          <a:p>
            <a:pPr lvl="1"/>
            <a:r>
              <a:rPr lang="en-US" sz="2200" b="1" i="1" dirty="0"/>
              <a:t>Scientific Journal Clubs </a:t>
            </a:r>
          </a:p>
          <a:p>
            <a:pPr lvl="1"/>
            <a:r>
              <a:rPr lang="en-US" sz="2200" b="1" i="1" dirty="0" smtClean="0"/>
              <a:t>Presentation </a:t>
            </a:r>
            <a:r>
              <a:rPr lang="en-US" sz="2200" b="1" i="1" dirty="0"/>
              <a:t>of Research Projects </a:t>
            </a:r>
            <a:r>
              <a:rPr lang="en-US" sz="2200" b="1" i="1" dirty="0" smtClean="0"/>
              <a:t>– Research Club</a:t>
            </a:r>
            <a:endParaRPr lang="en-US" sz="2200" dirty="0"/>
          </a:p>
          <a:p>
            <a:pPr lvl="1"/>
            <a:r>
              <a:rPr lang="en-US" sz="2200" b="1" i="1" dirty="0" smtClean="0"/>
              <a:t>Lectures on research </a:t>
            </a:r>
            <a:r>
              <a:rPr lang="en-US" sz="2200" b="1" i="1" dirty="0"/>
              <a:t>tools (statistics, translational science, library resources, science writing, grants 101) </a:t>
            </a:r>
            <a:endParaRPr lang="en-US" sz="2200" dirty="0"/>
          </a:p>
          <a:p>
            <a:pPr lvl="1"/>
            <a:r>
              <a:rPr lang="en-US" sz="2200" b="1" i="1" dirty="0"/>
              <a:t>Balancing research career with clinical responsibilities </a:t>
            </a:r>
            <a:r>
              <a:rPr lang="en-US" sz="2200" b="1" i="1" dirty="0" smtClean="0"/>
              <a:t> </a:t>
            </a:r>
            <a:endParaRPr lang="en-US" sz="2200" dirty="0"/>
          </a:p>
          <a:p>
            <a:pPr lvl="1"/>
            <a:r>
              <a:rPr lang="en-US" sz="2200" b="1" i="1" dirty="0"/>
              <a:t>Work – life balance for physician scientists </a:t>
            </a:r>
            <a:r>
              <a:rPr lang="en-US" sz="2200" b="1" i="1" dirty="0" smtClean="0"/>
              <a:t> </a:t>
            </a:r>
          </a:p>
          <a:p>
            <a:pPr lvl="1"/>
            <a:r>
              <a:rPr lang="en-US" sz="2200" b="1" i="1" dirty="0"/>
              <a:t>Research in Progress in YCCI </a:t>
            </a:r>
          </a:p>
          <a:p>
            <a:pPr lvl="1"/>
            <a:r>
              <a:rPr lang="en-US" sz="2200" b="1" i="1" dirty="0"/>
              <a:t>Research in Progress in other Clinical and Basic Science Sections  </a:t>
            </a:r>
            <a:endParaRPr lang="en-US" sz="2200" b="1" i="1" dirty="0" smtClean="0"/>
          </a:p>
          <a:p>
            <a:pPr lvl="1"/>
            <a:r>
              <a:rPr lang="en-US" sz="2200" b="1" i="1" dirty="0" smtClean="0"/>
              <a:t>Yale sponsored symposium (e.g. </a:t>
            </a:r>
            <a:r>
              <a:rPr lang="en-US" sz="2200" b="1" i="1" dirty="0" err="1" smtClean="0"/>
              <a:t>Immunobiology</a:t>
            </a:r>
            <a:r>
              <a:rPr lang="en-US" sz="2200" b="1" i="1" dirty="0" smtClean="0"/>
              <a:t>)</a:t>
            </a:r>
            <a:endParaRPr lang="en-US" sz="2200" dirty="0"/>
          </a:p>
          <a:p>
            <a:pPr lvl="0"/>
            <a:endParaRPr lang="en-US" sz="18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63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3200" b="1" dirty="0"/>
              <a:t>Group B: Career Development</a:t>
            </a:r>
          </a:p>
          <a:p>
            <a:pPr lvl="1"/>
            <a:r>
              <a:rPr lang="en-US" sz="2200" b="1" i="1" dirty="0"/>
              <a:t>Creation of Research Mentors </a:t>
            </a:r>
          </a:p>
          <a:p>
            <a:pPr lvl="1"/>
            <a:r>
              <a:rPr lang="en-US" sz="2200" b="1" i="1" dirty="0"/>
              <a:t>Partnering with junior and senior mentors for networking </a:t>
            </a:r>
          </a:p>
          <a:p>
            <a:pPr lvl="1"/>
            <a:r>
              <a:rPr lang="en-US" sz="2200" b="1" i="1" dirty="0"/>
              <a:t>Mentoring </a:t>
            </a:r>
            <a:r>
              <a:rPr lang="en-US" sz="2200" b="1" i="1" dirty="0" smtClean="0"/>
              <a:t>MD or MD</a:t>
            </a:r>
            <a:r>
              <a:rPr lang="en-US" sz="2200" b="1" i="1" dirty="0"/>
              <a:t>-PhD students </a:t>
            </a:r>
          </a:p>
          <a:p>
            <a:pPr lvl="1"/>
            <a:r>
              <a:rPr lang="en-US" sz="2200" b="1" i="1" dirty="0"/>
              <a:t>Atkins Society dinner, Iva-</a:t>
            </a:r>
            <a:r>
              <a:rPr lang="en-US" sz="2200" b="1" i="1" dirty="0" err="1"/>
              <a:t>Dostanic</a:t>
            </a:r>
            <a:r>
              <a:rPr lang="en-US" sz="2200" b="1" i="1" dirty="0"/>
              <a:t> Lectureship, Jack Elias Biomedical Lecture, etc. </a:t>
            </a:r>
            <a:endParaRPr lang="en-US" sz="2200" b="1" i="1" dirty="0" smtClean="0"/>
          </a:p>
          <a:p>
            <a:pPr lvl="1"/>
            <a:r>
              <a:rPr lang="en-US" sz="2200" b="1" i="1" dirty="0" smtClean="0"/>
              <a:t>Attendance with local and visiting professors in organized venues (e.g. Dr. Laurie </a:t>
            </a:r>
            <a:r>
              <a:rPr lang="en-US" sz="2200" b="1" i="1" dirty="0" err="1" smtClean="0"/>
              <a:t>Glimcher</a:t>
            </a:r>
            <a:r>
              <a:rPr lang="en-US" sz="2200" b="1" i="1" dirty="0" smtClean="0"/>
              <a:t>)</a:t>
            </a:r>
            <a:endParaRPr lang="en-US" sz="2200" b="1" i="1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28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3200" b="1" dirty="0"/>
              <a:t>Group C: Scholarship</a:t>
            </a:r>
            <a:endParaRPr lang="en-US" sz="3200" dirty="0"/>
          </a:p>
          <a:p>
            <a:pPr lvl="1"/>
            <a:r>
              <a:rPr lang="en-US" sz="2200" b="1" i="1" dirty="0"/>
              <a:t>Participation in Research during residency (e.g. RIR) </a:t>
            </a:r>
            <a:r>
              <a:rPr lang="en-US" sz="2200" b="1" i="1" dirty="0" smtClean="0"/>
              <a:t> </a:t>
            </a:r>
            <a:endParaRPr lang="en-US" sz="2200" dirty="0"/>
          </a:p>
          <a:p>
            <a:pPr lvl="1"/>
            <a:r>
              <a:rPr lang="en-US" sz="2200" b="1" i="1" dirty="0"/>
              <a:t>Academic outputs (</a:t>
            </a:r>
            <a:r>
              <a:rPr lang="en-US" sz="2200" b="1" i="1" dirty="0" smtClean="0"/>
              <a:t>authorships, presentations, patents)</a:t>
            </a:r>
          </a:p>
          <a:p>
            <a:pPr lvl="2"/>
            <a:r>
              <a:rPr lang="en-US" sz="2000" b="1" i="1" dirty="0" smtClean="0"/>
              <a:t>Authorships (original peer-reviewed, review articles, commentaries)</a:t>
            </a:r>
            <a:endParaRPr lang="en-US" sz="2000" dirty="0"/>
          </a:p>
          <a:p>
            <a:pPr lvl="2"/>
            <a:r>
              <a:rPr lang="en-US" sz="2000" b="1" i="1" dirty="0"/>
              <a:t>Presentations </a:t>
            </a:r>
            <a:r>
              <a:rPr lang="en-US" sz="2000" b="1" i="1" dirty="0" smtClean="0"/>
              <a:t> (poster, podium)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54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INVESTIGATION DISTINCTION REQUIREMENTS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3200" b="1" dirty="0"/>
              <a:t>Group </a:t>
            </a:r>
            <a:r>
              <a:rPr lang="en-US" sz="3200" b="1" dirty="0" smtClean="0"/>
              <a:t>D: Academic Service</a:t>
            </a:r>
            <a:endParaRPr lang="en-US" sz="3200" dirty="0"/>
          </a:p>
          <a:p>
            <a:pPr lvl="1"/>
            <a:r>
              <a:rPr lang="en-US" sz="2200" b="1" i="1" dirty="0" smtClean="0"/>
              <a:t>Investigation Distinction activities</a:t>
            </a:r>
          </a:p>
          <a:p>
            <a:pPr lvl="1"/>
            <a:r>
              <a:rPr lang="en-US" sz="2200" b="1" i="1" dirty="0" smtClean="0"/>
              <a:t>Internal Medicine Residency research activities</a:t>
            </a:r>
          </a:p>
          <a:p>
            <a:pPr lvl="1"/>
            <a:r>
              <a:rPr lang="en-US" sz="2200" b="1" i="1" dirty="0" smtClean="0"/>
              <a:t>Mentor and Resident project survey and database</a:t>
            </a:r>
          </a:p>
          <a:p>
            <a:pPr lvl="2"/>
            <a:r>
              <a:rPr lang="en-US" sz="2000" b="1" i="1" dirty="0" smtClean="0"/>
              <a:t>Mentor, proposed project, type of research, skills needed, skills to be learned, likelihood of publications, </a:t>
            </a:r>
            <a:r>
              <a:rPr lang="en-US" sz="2000" b="1" i="1" dirty="0" err="1" smtClean="0"/>
              <a:t>etc</a:t>
            </a:r>
            <a:endParaRPr lang="en-US" sz="2000" b="1" i="1" dirty="0" smtClean="0"/>
          </a:p>
          <a:p>
            <a:pPr lvl="2"/>
            <a:r>
              <a:rPr lang="en-US" sz="2000" dirty="0">
                <a:hlinkClick r:id="rId3"/>
              </a:rPr>
              <a:t>http://campuspress.yale.edu/distinctions/investigation/mentorship/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670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99494"/>
              </p:ext>
            </p:extLst>
          </p:nvPr>
        </p:nvGraphicFramePr>
        <p:xfrm>
          <a:off x="381000" y="228600"/>
          <a:ext cx="8610600" cy="689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801"/>
                <a:gridCol w="914400"/>
                <a:gridCol w="1295399"/>
              </a:tblGrid>
              <a:tr h="6456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Credit Opportunities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Credits </a:t>
                      </a:r>
                      <a:r>
                        <a:rPr lang="en-US" sz="1600" b="1" i="1" dirty="0" smtClean="0">
                          <a:effectLst/>
                        </a:rPr>
                        <a:t>per</a:t>
                      </a:r>
                      <a:r>
                        <a:rPr lang="en-US" sz="1600" b="1" i="1" baseline="0" dirty="0" smtClean="0">
                          <a:effectLst/>
                        </a:rPr>
                        <a:t> </a:t>
                      </a:r>
                      <a:r>
                        <a:rPr lang="en-US" sz="1600" b="1" i="1" dirty="0" smtClean="0">
                          <a:effectLst/>
                        </a:rPr>
                        <a:t>session</a:t>
                      </a:r>
                      <a:endParaRPr lang="en-US" sz="16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Minimum required credits</a:t>
                      </a:r>
                      <a:endParaRPr lang="en-US" sz="16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425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Group A: Core Curriculum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</a:rPr>
                        <a:t> </a:t>
                      </a:r>
                      <a:endParaRPr lang="en-US" sz="1600" b="1" i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40</a:t>
                      </a:r>
                      <a:endParaRPr lang="en-US" sz="1600" b="1" i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425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Yale Noon Conference Physician Scientist Series (attendance or presenter)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or 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255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Scientific Journal Clubs (attendance or presenter)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or 4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510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Lectures on research tools (statistics, translational science, library resources, science writing, grant 101)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3851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Lectures on balancing research career with clinical responsibilities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255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Work-life balance for physician scientists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2554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 in progress (RIP) for YCCI 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4257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Research in progress (RIP) in Clinical, Basic, Translational, Epidemiological Sections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5108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Attendance of Yale sponsored research sypmposium (YCCI, Immunobiology, Global health, etc.)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None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4818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Structured evaluation of research presentations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1555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Minimum </a:t>
                      </a:r>
                      <a:r>
                        <a:rPr lang="en-US" sz="1600" dirty="0">
                          <a:effectLst/>
                        </a:rPr>
                        <a:t>Curriculum Credits: </a:t>
                      </a:r>
                      <a:r>
                        <a:rPr lang="en-US" sz="1600" dirty="0" smtClean="0">
                          <a:effectLst/>
                        </a:rPr>
                        <a:t>40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69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595360"/>
              </p:ext>
            </p:extLst>
          </p:nvPr>
        </p:nvGraphicFramePr>
        <p:xfrm>
          <a:off x="304800" y="457200"/>
          <a:ext cx="8305801" cy="5993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1"/>
                <a:gridCol w="1219200"/>
                <a:gridCol w="1371600"/>
              </a:tblGrid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effectLst/>
                        </a:rPr>
                        <a:t>Group B: Career Development </a:t>
                      </a:r>
                      <a:endParaRPr lang="en-US" sz="2800" b="1" i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                        20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Creation of own Research mentorship committee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22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Partnering with junior mentors for networking (must meet at least 3x/year)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per mentor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22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Partnering with senior mentors for networking (must meet at least 3x/year)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 per mentor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Atkins Society Dinner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Iva-Dostanic Lectureship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Jack Elias Biomedical Lectureship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22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Mentoring medical or MD-PhD students (must meet at least 2x/year)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per student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2941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Minimum Career Development Credits: 20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20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08253"/>
              </p:ext>
            </p:extLst>
          </p:nvPr>
        </p:nvGraphicFramePr>
        <p:xfrm>
          <a:off x="533399" y="152403"/>
          <a:ext cx="8305801" cy="637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201"/>
                <a:gridCol w="1143000"/>
                <a:gridCol w="1371600"/>
              </a:tblGrid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Group C: </a:t>
                      </a:r>
                      <a:r>
                        <a:rPr lang="en-US" sz="2800" dirty="0" smtClean="0">
                          <a:effectLst/>
                        </a:rPr>
                        <a:t>Research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Scholarship 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                      </a:t>
                      </a:r>
                      <a:r>
                        <a:rPr lang="en-US" sz="1800" dirty="0">
                          <a:effectLst/>
                        </a:rPr>
                        <a:t>50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Participation in Research in Residency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 (or evidence of ongoing active research by mentor)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Authorships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per manuscript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none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Presentations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 per presentation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Research awards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 per award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none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2206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Minimum Scholarship Credits: 50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29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89666"/>
              </p:ext>
            </p:extLst>
          </p:nvPr>
        </p:nvGraphicFramePr>
        <p:xfrm>
          <a:off x="457200" y="1524000"/>
          <a:ext cx="8305801" cy="329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5001"/>
                <a:gridCol w="1219200"/>
                <a:gridCol w="1371600"/>
              </a:tblGrid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Group D: Academic Service </a:t>
                      </a:r>
                      <a:endParaRPr lang="en-US" sz="2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Investigation Distinction attendance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Presenter in Research Club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Investigation Distinction activities (lead, member)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 / 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  <a:tr h="1470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Minimum Service Credits: 18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20469" marR="204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7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31" y="159481"/>
            <a:ext cx="8135937" cy="914400"/>
          </a:xfrm>
        </p:spPr>
        <p:txBody>
          <a:bodyPr/>
          <a:lstStyle/>
          <a:p>
            <a:r>
              <a:rPr lang="en-US" sz="3200" b="1" dirty="0" smtClean="0"/>
              <a:t>Research Database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campuspress.yale.edu</a:t>
            </a:r>
            <a:r>
              <a:rPr lang="en-US" dirty="0"/>
              <a:t>/distinctions/investigation/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414" y="3581400"/>
            <a:ext cx="83325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12121"/>
                </a:solidFill>
                <a:latin typeface="wf_segoe-ui_normal" charset="0"/>
              </a:rPr>
              <a:t>Logging distinction activities on </a:t>
            </a:r>
            <a:r>
              <a:rPr lang="en-US" sz="2000" b="1" dirty="0" err="1">
                <a:solidFill>
                  <a:srgbClr val="212121"/>
                </a:solidFill>
                <a:latin typeface="wf_segoe-ui_normal" charset="0"/>
              </a:rPr>
              <a:t>Medhub</a:t>
            </a:r>
            <a:endParaRPr lang="en-US" sz="2000" dirty="0">
              <a:solidFill>
                <a:srgbClr val="212121"/>
              </a:solidFill>
              <a:latin typeface="wf_segoe-ui_normal" charset="0"/>
            </a:endParaRPr>
          </a:p>
          <a:p>
            <a:r>
              <a:rPr lang="en-US" sz="2000" dirty="0">
                <a:solidFill>
                  <a:srgbClr val="212121"/>
                </a:solidFill>
                <a:latin typeface="wf_segoe-ui_normal" charset="0"/>
              </a:rPr>
              <a:t>- Click Portfolio on Med hub</a:t>
            </a:r>
          </a:p>
          <a:p>
            <a:r>
              <a:rPr lang="en-US" sz="2000" dirty="0">
                <a:solidFill>
                  <a:srgbClr val="212121"/>
                </a:solidFill>
                <a:latin typeface="wf_segoe-ui_normal" charset="0"/>
              </a:rPr>
              <a:t>- Click on General entry on top left to open drop-down menu. Scroll down to investigation distinction part. You will see 5 subheadings - Core curriculum A, Core curriculum B, Career development, Academic service and Research scholarship. Chose the option according to the activity being logged.</a:t>
            </a:r>
          </a:p>
          <a:p>
            <a:r>
              <a:rPr lang="en-US" sz="2000" dirty="0">
                <a:solidFill>
                  <a:srgbClr val="212121"/>
                </a:solidFill>
                <a:latin typeface="wf_segoe-ui_normal" charset="0"/>
              </a:rPr>
              <a:t>- Once you have selected the appropriate option, click ‘ Add new portfolio’.</a:t>
            </a:r>
          </a:p>
          <a:p>
            <a:r>
              <a:rPr lang="en-US" sz="2000" dirty="0">
                <a:solidFill>
                  <a:srgbClr val="212121"/>
                </a:solidFill>
                <a:latin typeface="wf_segoe-ui_normal" charset="0"/>
              </a:rPr>
              <a:t>- You can fill the form and also upload files there.</a:t>
            </a:r>
            <a:endParaRPr lang="en-US" sz="2000" b="0" i="0" dirty="0">
              <a:solidFill>
                <a:srgbClr val="212121"/>
              </a:solidFill>
              <a:effectLst/>
              <a:latin typeface="wf_segoe-ui_norm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44621" y="2502932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Georgia" pitchFamily="-111" charset="0"/>
                <a:ea typeface="Gulim" pitchFamily="34" charset="-127"/>
                <a:cs typeface="Gulim" pitchFamily="34" charset="-127"/>
              </a:defRPr>
            </a:lvl9pPr>
          </a:lstStyle>
          <a:p>
            <a:r>
              <a:rPr lang="en-US" sz="3200" b="1" kern="0" smtClean="0">
                <a:solidFill>
                  <a:schemeClr val="tx1"/>
                </a:solidFill>
              </a:rPr>
              <a:t>Medhub</a:t>
            </a:r>
            <a:r>
              <a:rPr lang="en-US" sz="3200" b="1" kern="0" dirty="0" smtClean="0">
                <a:solidFill>
                  <a:schemeClr val="tx1"/>
                </a:solidFill>
              </a:rPr>
              <a:t> </a:t>
            </a:r>
            <a:endParaRPr lang="en-US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Investigation Distinction </a:t>
            </a:r>
            <a:r>
              <a:rPr lang="en-US" sz="2800" dirty="0"/>
              <a:t>Faculty </a:t>
            </a:r>
            <a:r>
              <a:rPr lang="en-US" sz="2800" dirty="0" smtClean="0"/>
              <a:t>Lead:</a:t>
            </a:r>
          </a:p>
          <a:p>
            <a:pPr marL="0" indent="0">
              <a:buNone/>
            </a:pPr>
            <a:r>
              <a:rPr lang="en-US" sz="2800" dirty="0" smtClean="0"/>
              <a:t>Charles </a:t>
            </a:r>
            <a:r>
              <a:rPr lang="en-US" sz="2800" dirty="0"/>
              <a:t>Dela Cruz	</a:t>
            </a:r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Investigation Distinction </a:t>
            </a:r>
            <a:r>
              <a:rPr lang="en-US" sz="2800" dirty="0"/>
              <a:t>Resident Leads: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Mojun</a:t>
            </a:r>
            <a:r>
              <a:rPr lang="en-US" sz="2800" dirty="0" smtClean="0"/>
              <a:t> Zhu, Chris </a:t>
            </a:r>
            <a:r>
              <a:rPr lang="en-US" sz="2800" dirty="0" err="1" smtClean="0"/>
              <a:t>Sciria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Chief Liaison:</a:t>
            </a:r>
          </a:p>
          <a:p>
            <a:pPr marL="0" indent="0">
              <a:buNone/>
            </a:pPr>
            <a:r>
              <a:rPr lang="en-US" sz="2800" dirty="0" smtClean="0"/>
              <a:t>Max Stahl, Tom McCarty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6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"/>
    </mc:Choice>
    <mc:Fallback xmlns="">
      <p:transition xmlns:p14="http://schemas.microsoft.com/office/powerpoint/2010/main" spd="slow" advTm="112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31" y="159481"/>
            <a:ext cx="8135937" cy="914400"/>
          </a:xfrm>
        </p:spPr>
        <p:txBody>
          <a:bodyPr/>
          <a:lstStyle/>
          <a:p>
            <a:r>
              <a:rPr lang="en-US" sz="3200" b="1" dirty="0" smtClean="0"/>
              <a:t>Statistics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39192" y="2286000"/>
            <a:ext cx="83132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12121"/>
                </a:solidFill>
                <a:latin typeface="wf_segoe-ui_normal" charset="0"/>
              </a:rPr>
              <a:t># Free online statistics </a:t>
            </a:r>
            <a:r>
              <a:rPr lang="en-US" sz="2400" b="1" dirty="0" smtClean="0">
                <a:solidFill>
                  <a:srgbClr val="212121"/>
                </a:solidFill>
                <a:latin typeface="wf_segoe-ui_normal" charset="0"/>
              </a:rPr>
              <a:t>course</a:t>
            </a:r>
            <a:endParaRPr lang="en-US" sz="2400" dirty="0">
              <a:solidFill>
                <a:srgbClr val="212121"/>
              </a:solidFill>
              <a:latin typeface="wf_segoe-ui_normal" charset="0"/>
            </a:endParaRPr>
          </a:p>
          <a:p>
            <a:endParaRPr lang="en-US" sz="2400" dirty="0" smtClean="0">
              <a:latin typeface="wf_segoe-ui_normal" charset="0"/>
            </a:endParaRPr>
          </a:p>
          <a:p>
            <a:r>
              <a:rPr lang="en-US" sz="2400" dirty="0" smtClean="0">
                <a:latin typeface="wf_segoe-ui_normal" charset="0"/>
              </a:rPr>
              <a:t>Yale Online Intro to Biostatistics (YCCI)</a:t>
            </a:r>
            <a:endParaRPr lang="en-US" sz="2400" dirty="0">
              <a:latin typeface="wf_segoe-ui_normal" charset="0"/>
            </a:endParaRP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medicine.yale.edu/ycci/education/phd/onlinecourses/biostatistics.aspx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>
                <a:solidFill>
                  <a:srgbClr val="212121"/>
                </a:solidFill>
                <a:latin typeface="wf_segoe-ui_normal" charset="0"/>
              </a:rPr>
              <a:t> “Statistics in Medicine” self-paced course offered by Stanford at</a:t>
            </a:r>
          </a:p>
          <a:p>
            <a:r>
              <a:rPr lang="en-US" sz="2400" dirty="0">
                <a:solidFill>
                  <a:srgbClr val="212121"/>
                </a:solidFill>
                <a:latin typeface="wf_segoe-ui_normal" charset="0"/>
              </a:rPr>
              <a:t> </a:t>
            </a:r>
            <a:r>
              <a:rPr lang="en-US" sz="2400" dirty="0">
                <a:latin typeface="wf_segoe-ui_normal" charset="0"/>
                <a:hlinkClick r:id="rId4"/>
              </a:rPr>
              <a:t>https://lagunita.stanford.edu/courses/Medicine/MedStats-SP/SelfPaced/about</a:t>
            </a:r>
            <a:endParaRPr lang="en-US" sz="2400" dirty="0">
              <a:latin typeface="wf_segoe-ui_normal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368" y="194352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Research Club –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 smtClean="0"/>
              <a:t>10 minute presentation </a:t>
            </a:r>
          </a:p>
          <a:p>
            <a:pPr>
              <a:buFontTx/>
              <a:buChar char="-"/>
            </a:pPr>
            <a:r>
              <a:rPr lang="en-US" sz="3200" dirty="0" smtClean="0"/>
              <a:t>10 minute discussion</a:t>
            </a:r>
          </a:p>
          <a:p>
            <a:pPr>
              <a:buFontTx/>
              <a:buChar char="-"/>
            </a:pPr>
            <a:r>
              <a:rPr lang="en-US" sz="3200" dirty="0" smtClean="0"/>
              <a:t>3-4 slides or chalk talk</a:t>
            </a:r>
          </a:p>
          <a:p>
            <a:pPr>
              <a:buFontTx/>
              <a:buChar char="-"/>
            </a:pPr>
            <a:r>
              <a:rPr lang="en-US" sz="3200" dirty="0" smtClean="0"/>
              <a:t>Present ongoing projects, new data, ideas for new projects</a:t>
            </a:r>
          </a:p>
          <a:p>
            <a:pPr>
              <a:buFontTx/>
              <a:buChar char="-"/>
            </a:pPr>
            <a:r>
              <a:rPr lang="en-US" sz="3200" dirty="0" smtClean="0"/>
              <a:t>Informal platform to brainstorm ideas and get constructive feed back from peers and faculty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3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35937" cy="914400"/>
          </a:xfrm>
        </p:spPr>
        <p:txBody>
          <a:bodyPr/>
          <a:lstStyle/>
          <a:p>
            <a:r>
              <a:rPr lang="en-US" sz="3200" b="1" dirty="0" smtClean="0"/>
              <a:t>Other planned events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 smtClean="0"/>
              <a:t>Distinction sponsored journal club sessions</a:t>
            </a:r>
          </a:p>
          <a:p>
            <a:pPr>
              <a:buFontTx/>
              <a:buChar char="-"/>
            </a:pPr>
            <a:r>
              <a:rPr lang="en-US" sz="3200" dirty="0" smtClean="0"/>
              <a:t>Career networking function</a:t>
            </a:r>
          </a:p>
          <a:p>
            <a:pPr>
              <a:buFontTx/>
              <a:buChar char="-"/>
            </a:pPr>
            <a:r>
              <a:rPr lang="en-US" sz="3200" dirty="0" smtClean="0"/>
              <a:t>Resident presentations during noon conferences 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68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35937" cy="914400"/>
          </a:xfrm>
        </p:spPr>
        <p:txBody>
          <a:bodyPr/>
          <a:lstStyle/>
          <a:p>
            <a:r>
              <a:rPr lang="en-US" sz="3200" b="1" dirty="0" smtClean="0"/>
              <a:t>Planning of distinction	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6609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Brett Marks, Barbara </a:t>
            </a:r>
            <a:r>
              <a:rPr lang="en-US" sz="2800" dirty="0" err="1" smtClean="0"/>
              <a:t>Wanciak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Kevin Chen</a:t>
            </a:r>
          </a:p>
          <a:p>
            <a:pPr marL="0" indent="0">
              <a:buNone/>
            </a:pPr>
            <a:r>
              <a:rPr lang="en-US" sz="2800" dirty="0" smtClean="0"/>
              <a:t>Mark Siegel, John </a:t>
            </a:r>
            <a:r>
              <a:rPr lang="en-US" sz="2800" dirty="0" smtClean="0"/>
              <a:t>Moriarty, Ben Doolittle</a:t>
            </a:r>
          </a:p>
          <a:p>
            <a:pPr marL="0" indent="0">
              <a:buNone/>
            </a:pPr>
            <a:r>
              <a:rPr lang="en-US" sz="2800" dirty="0" smtClean="0"/>
              <a:t>Donna </a:t>
            </a:r>
            <a:r>
              <a:rPr lang="en-US" sz="2800" dirty="0" err="1" smtClean="0"/>
              <a:t>Windish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John </a:t>
            </a:r>
            <a:r>
              <a:rPr lang="en-US" sz="2800" dirty="0" err="1" smtClean="0"/>
              <a:t>Wyslomerski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Stephen </a:t>
            </a:r>
            <a:r>
              <a:rPr lang="en-US" sz="2800" dirty="0" err="1" smtClean="0"/>
              <a:t>Huot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Vincent </a:t>
            </a:r>
            <a:r>
              <a:rPr lang="en-US" sz="2800" dirty="0" err="1"/>
              <a:t>Quagriello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Gary </a:t>
            </a:r>
            <a:r>
              <a:rPr lang="en-US" sz="2800" dirty="0" smtClean="0"/>
              <a:t>Desir</a:t>
            </a:r>
          </a:p>
          <a:p>
            <a:pPr marL="0" indent="0">
              <a:buNone/>
            </a:pPr>
            <a:r>
              <a:rPr lang="en-US" sz="2800" dirty="0" smtClean="0"/>
              <a:t>All the resident participants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75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19200"/>
            <a:ext cx="5181600" cy="518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997" y="228600"/>
            <a:ext cx="8066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Investigative Distinction Awardees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4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NEEDS </a:t>
            </a:r>
            <a:r>
              <a:rPr lang="en-US" sz="3200" b="1" dirty="0" smtClean="0"/>
              <a:t>STATEMENT - Investigation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660900"/>
          </a:xfrm>
        </p:spPr>
        <p:txBody>
          <a:bodyPr/>
          <a:lstStyle/>
          <a:p>
            <a:r>
              <a:rPr lang="en-US" sz="2400" b="1" u="sng" dirty="0"/>
              <a:t>L</a:t>
            </a:r>
            <a:r>
              <a:rPr lang="en-US" sz="2400" b="1" u="sng" dirty="0" smtClean="0"/>
              <a:t>imited time:</a:t>
            </a:r>
            <a:r>
              <a:rPr lang="en-US" sz="2400" b="1" dirty="0" smtClean="0"/>
              <a:t> </a:t>
            </a:r>
            <a:r>
              <a:rPr lang="en-US" sz="2400" dirty="0" smtClean="0"/>
              <a:t>many </a:t>
            </a:r>
            <a:r>
              <a:rPr lang="en-US" sz="2400" dirty="0"/>
              <a:t>competing clinical and extracurricular interests that make performing research during residency challenging. </a:t>
            </a:r>
            <a:endParaRPr lang="en-US" sz="2400" dirty="0" smtClean="0"/>
          </a:p>
          <a:p>
            <a:r>
              <a:rPr lang="en-US" sz="2400" b="1" u="sng" dirty="0" smtClean="0"/>
              <a:t>Production </a:t>
            </a:r>
            <a:r>
              <a:rPr lang="en-US" sz="2400" b="1" u="sng" dirty="0"/>
              <a:t>scholarly </a:t>
            </a:r>
            <a:r>
              <a:rPr lang="en-US" sz="2400" b="1" u="sng" dirty="0" smtClean="0"/>
              <a:t>output:</a:t>
            </a:r>
            <a:r>
              <a:rPr lang="en-US" sz="2400" b="1" dirty="0" smtClean="0"/>
              <a:t> </a:t>
            </a:r>
            <a:r>
              <a:rPr lang="en-US" sz="2400" dirty="0" smtClean="0"/>
              <a:t>for </a:t>
            </a:r>
            <a:r>
              <a:rPr lang="en-US" sz="2400" dirty="0"/>
              <a:t>fellowship or academic </a:t>
            </a:r>
            <a:r>
              <a:rPr lang="en-US" sz="2400" dirty="0" smtClean="0"/>
              <a:t>positions/career.</a:t>
            </a:r>
          </a:p>
          <a:p>
            <a:r>
              <a:rPr lang="en-US" sz="2400" b="1" u="sng" dirty="0" smtClean="0"/>
              <a:t>Finding mentors:</a:t>
            </a:r>
            <a:r>
              <a:rPr lang="en-US" sz="2400" b="1" dirty="0" smtClean="0"/>
              <a:t> </a:t>
            </a:r>
            <a:r>
              <a:rPr lang="en-US" sz="2400" dirty="0" smtClean="0"/>
              <a:t>meeting </a:t>
            </a:r>
            <a:r>
              <a:rPr lang="en-US" sz="2400" dirty="0"/>
              <a:t>the needs of the mentor and the skills and career needs of the mentee. </a:t>
            </a:r>
            <a:endParaRPr lang="en-US" sz="2400" dirty="0" smtClean="0"/>
          </a:p>
          <a:p>
            <a:r>
              <a:rPr lang="en-US" sz="2400" b="1" u="sng" dirty="0" smtClean="0"/>
              <a:t>Optimize opportunities  at Yale:</a:t>
            </a:r>
            <a:r>
              <a:rPr lang="en-US" sz="2400" b="1" dirty="0" smtClean="0"/>
              <a:t> </a:t>
            </a:r>
            <a:r>
              <a:rPr lang="en-US" sz="2400" dirty="0" smtClean="0"/>
              <a:t>many </a:t>
            </a:r>
            <a:r>
              <a:rPr lang="en-US" sz="2400" dirty="0"/>
              <a:t>offered through the Department of Internal Medicine, Yale School of Medicine, and the broader Yale community </a:t>
            </a:r>
          </a:p>
          <a:p>
            <a:r>
              <a:rPr lang="en-US" sz="2400" b="1" u="sng" dirty="0" smtClean="0"/>
              <a:t>Career development:</a:t>
            </a:r>
            <a:r>
              <a:rPr lang="en-US" sz="2400" b="1" dirty="0" smtClean="0"/>
              <a:t> </a:t>
            </a:r>
            <a:r>
              <a:rPr lang="en-US" sz="2400" dirty="0" smtClean="0"/>
              <a:t>what it takes to become a successful physician scientist</a:t>
            </a:r>
          </a:p>
          <a:p>
            <a:r>
              <a:rPr lang="en-US" sz="2400" b="1" u="sng" dirty="0" smtClean="0"/>
              <a:t>Networking:</a:t>
            </a:r>
            <a:r>
              <a:rPr lang="en-US" sz="2400" b="1" dirty="0" smtClean="0"/>
              <a:t> </a:t>
            </a:r>
            <a:r>
              <a:rPr lang="en-US" sz="2400" dirty="0" smtClean="0"/>
              <a:t>meeting fellows and faculty who are in this career pathway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152400"/>
            <a:ext cx="8605837" cy="914400"/>
          </a:xfrm>
        </p:spPr>
        <p:txBody>
          <a:bodyPr/>
          <a:lstStyle/>
          <a:p>
            <a:r>
              <a:rPr lang="en-US" sz="3200" b="1" dirty="0" smtClean="0"/>
              <a:t>MISSION STATEMENT INVESTIGATIVE DISTINCTION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3200" dirty="0" smtClean="0"/>
              <a:t>To foster and </a:t>
            </a:r>
            <a:r>
              <a:rPr lang="en-US" sz="3200" dirty="0"/>
              <a:t>facilitate career development of our </a:t>
            </a:r>
            <a:r>
              <a:rPr lang="en-US" sz="3200" dirty="0" smtClean="0"/>
              <a:t>residents who are interested to be leaders in academic research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89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152400"/>
            <a:ext cx="8605837" cy="914400"/>
          </a:xfrm>
        </p:spPr>
        <p:txBody>
          <a:bodyPr/>
          <a:lstStyle/>
          <a:p>
            <a:r>
              <a:rPr lang="en-US" sz="3200" b="1" dirty="0" smtClean="0"/>
              <a:t>AIMS OF INVESTIGATIVE DISTINCTION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2400" dirty="0"/>
              <a:t>Residents will acquire knowledge in research methods (basic, translational, </a:t>
            </a:r>
            <a:r>
              <a:rPr lang="en-US" sz="2400" dirty="0" smtClean="0"/>
              <a:t>clinical, outcomes,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Residents </a:t>
            </a:r>
            <a:r>
              <a:rPr lang="en-US" sz="2400" dirty="0"/>
              <a:t>will learn how to present scholarly work, provide structured feedback to peers on their work, write scientifically, and approach ethical/legal considerations in research. </a:t>
            </a:r>
            <a:endParaRPr lang="en-US" sz="2400" dirty="0" smtClean="0"/>
          </a:p>
          <a:p>
            <a:r>
              <a:rPr lang="en-US" sz="2400" dirty="0" smtClean="0"/>
              <a:t>Residents </a:t>
            </a:r>
            <a:r>
              <a:rPr lang="en-US" sz="2400" dirty="0"/>
              <a:t>will appreciate the importance of mentorship, career development, and collaboration. This will create a community of like-minded individuals to promote idea-sharing and networking.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will facilitate career development of our residents through developing an investigative skill set, attending relevant didactic presentations, enhanced scholarly output, and networking.</a:t>
            </a:r>
          </a:p>
        </p:txBody>
      </p:sp>
    </p:spTree>
    <p:extLst>
      <p:ext uri="{BB962C8B-B14F-4D97-AF65-F5344CB8AC3E}">
        <p14:creationId xmlns:p14="http://schemas.microsoft.com/office/powerpoint/2010/main" val="3549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Physician Scientist Career Paths</a:t>
            </a:r>
            <a:endParaRPr lang="en-US" sz="3200" dirty="0"/>
          </a:p>
        </p:txBody>
      </p:sp>
      <p:sp>
        <p:nvSpPr>
          <p:cNvPr id="5" name="Right Arrow Callout 4"/>
          <p:cNvSpPr/>
          <p:nvPr/>
        </p:nvSpPr>
        <p:spPr>
          <a:xfrm>
            <a:off x="76200" y="3048000"/>
            <a:ext cx="14478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03"/>
            </a:avLst>
          </a:prstGeom>
          <a:solidFill>
            <a:schemeClr val="accent3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Medical </a:t>
            </a:r>
          </a:p>
          <a:p>
            <a:pPr algn="ctr"/>
            <a:r>
              <a:rPr lang="en-US" b="1" dirty="0" smtClean="0"/>
              <a:t>School</a:t>
            </a:r>
            <a:endParaRPr lang="en-US" b="1" dirty="0"/>
          </a:p>
        </p:txBody>
      </p:sp>
      <p:sp>
        <p:nvSpPr>
          <p:cNvPr id="6" name="Right Arrow Callout 5"/>
          <p:cNvSpPr/>
          <p:nvPr/>
        </p:nvSpPr>
        <p:spPr>
          <a:xfrm>
            <a:off x="1414893" y="3048000"/>
            <a:ext cx="19050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03"/>
            </a:avLst>
          </a:prstGeom>
          <a:solidFill>
            <a:srgbClr val="C0504D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Residency</a:t>
            </a:r>
            <a:endParaRPr lang="en-US" b="1" dirty="0"/>
          </a:p>
        </p:txBody>
      </p:sp>
      <p:sp>
        <p:nvSpPr>
          <p:cNvPr id="7" name="Right Arrow Callout 6"/>
          <p:cNvSpPr/>
          <p:nvPr/>
        </p:nvSpPr>
        <p:spPr>
          <a:xfrm>
            <a:off x="3181924" y="3048000"/>
            <a:ext cx="19050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03"/>
            </a:avLst>
          </a:prstGeom>
          <a:solidFill>
            <a:schemeClr val="accent3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Fellowship</a:t>
            </a:r>
            <a:endParaRPr lang="en-US" b="1" dirty="0"/>
          </a:p>
        </p:txBody>
      </p:sp>
      <p:sp>
        <p:nvSpPr>
          <p:cNvPr id="8" name="Right Arrow Callout 7"/>
          <p:cNvSpPr/>
          <p:nvPr/>
        </p:nvSpPr>
        <p:spPr>
          <a:xfrm>
            <a:off x="4981862" y="3048000"/>
            <a:ext cx="19050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543"/>
            </a:avLst>
          </a:prstGeom>
          <a:solidFill>
            <a:schemeClr val="accent3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Mentored</a:t>
            </a:r>
          </a:p>
          <a:p>
            <a:pPr algn="ctr"/>
            <a:r>
              <a:rPr lang="en-US" b="1" dirty="0" smtClean="0"/>
              <a:t>Faculty</a:t>
            </a:r>
            <a:endParaRPr lang="en-US" b="1" dirty="0"/>
          </a:p>
        </p:txBody>
      </p:sp>
      <p:sp>
        <p:nvSpPr>
          <p:cNvPr id="9" name="Right Arrow Callout 8"/>
          <p:cNvSpPr/>
          <p:nvPr/>
        </p:nvSpPr>
        <p:spPr>
          <a:xfrm>
            <a:off x="6748893" y="3048000"/>
            <a:ext cx="2438400" cy="1143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03"/>
            </a:avLst>
          </a:prstGeom>
          <a:solidFill>
            <a:schemeClr val="accent3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Independent</a:t>
            </a:r>
          </a:p>
          <a:p>
            <a:pPr algn="ctr"/>
            <a:r>
              <a:rPr lang="en-US" b="1" dirty="0" smtClean="0"/>
              <a:t>Faculty</a:t>
            </a:r>
            <a:endParaRPr lang="en-US" b="1" dirty="0"/>
          </a:p>
        </p:txBody>
      </p:sp>
      <p:sp>
        <p:nvSpPr>
          <p:cNvPr id="10" name="Up Arrow Callout 9"/>
          <p:cNvSpPr/>
          <p:nvPr/>
        </p:nvSpPr>
        <p:spPr>
          <a:xfrm>
            <a:off x="3581400" y="4648200"/>
            <a:ext cx="990600" cy="1143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T32</a:t>
            </a:r>
          </a:p>
          <a:p>
            <a:pPr algn="ctr"/>
            <a:r>
              <a:rPr lang="en-US" dirty="0" smtClean="0"/>
              <a:t>F32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5257800" y="4648200"/>
            <a:ext cx="990600" cy="1143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K08, K23</a:t>
            </a:r>
            <a:endParaRPr lang="en-US" dirty="0"/>
          </a:p>
        </p:txBody>
      </p:sp>
      <p:sp>
        <p:nvSpPr>
          <p:cNvPr id="12" name="Up Arrow Callout 11"/>
          <p:cNvSpPr/>
          <p:nvPr/>
        </p:nvSpPr>
        <p:spPr>
          <a:xfrm>
            <a:off x="7315200" y="4648200"/>
            <a:ext cx="990600" cy="1143000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R01</a:t>
            </a:r>
            <a:endParaRPr lang="en-US" dirty="0"/>
          </a:p>
        </p:txBody>
      </p:sp>
      <p:sp>
        <p:nvSpPr>
          <p:cNvPr id="13" name="Down Arrow Callout 12"/>
          <p:cNvSpPr/>
          <p:nvPr/>
        </p:nvSpPr>
        <p:spPr>
          <a:xfrm>
            <a:off x="6477000" y="1676400"/>
            <a:ext cx="2362200" cy="914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 +</a:t>
            </a:r>
          </a:p>
          <a:p>
            <a:pPr algn="ctr"/>
            <a:r>
              <a:rPr lang="en-US" dirty="0" smtClean="0"/>
              <a:t>CLINICAL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INTENDED </a:t>
            </a:r>
            <a:r>
              <a:rPr lang="en-US" sz="3200" b="1" dirty="0" smtClean="0"/>
              <a:t>PARTICIPANTS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60900"/>
          </a:xfrm>
        </p:spPr>
        <p:txBody>
          <a:bodyPr/>
          <a:lstStyle/>
          <a:p>
            <a:r>
              <a:rPr lang="en-US" sz="2400" dirty="0" smtClean="0"/>
              <a:t>Residents </a:t>
            </a:r>
            <a:r>
              <a:rPr lang="en-US" sz="2400" dirty="0"/>
              <a:t>within one of the Internal Medicine Residency Programs </a:t>
            </a:r>
            <a:r>
              <a:rPr lang="en-US" sz="2400" dirty="0" smtClean="0"/>
              <a:t>who </a:t>
            </a:r>
            <a:r>
              <a:rPr lang="en-US" sz="2400" dirty="0"/>
              <a:t>are interested in careers in </a:t>
            </a:r>
            <a:r>
              <a:rPr lang="en-US" sz="2400" dirty="0" smtClean="0"/>
              <a:t>investigation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6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35937" cy="914400"/>
          </a:xfrm>
        </p:spPr>
        <p:txBody>
          <a:bodyPr/>
          <a:lstStyle/>
          <a:p>
            <a:r>
              <a:rPr lang="en-US" sz="3200" b="1" dirty="0" smtClean="0"/>
              <a:t>INVESTIGATION DISTINCTION PARTICIPANTS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31059"/>
              </p:ext>
            </p:extLst>
          </p:nvPr>
        </p:nvGraphicFramePr>
        <p:xfrm>
          <a:off x="1219200" y="1905000"/>
          <a:ext cx="6515100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5100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Debbie Jiang </a:t>
                      </a:r>
                      <a:r>
                        <a:rPr lang="en-US" sz="2400" dirty="0" smtClean="0">
                          <a:effectLst/>
                        </a:rPr>
                        <a:t>-3</a:t>
                      </a:r>
                      <a:r>
                        <a:rPr lang="en-US" sz="2400" baseline="30000" dirty="0" smtClean="0">
                          <a:effectLst/>
                        </a:rPr>
                        <a:t>rd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Roger Kim </a:t>
                      </a:r>
                      <a:r>
                        <a:rPr lang="en-US" sz="2400" dirty="0" smtClean="0">
                          <a:effectLst/>
                        </a:rPr>
                        <a:t>-3</a:t>
                      </a:r>
                      <a:r>
                        <a:rPr lang="en-US" sz="2400" baseline="30000" dirty="0" smtClean="0">
                          <a:effectLst/>
                        </a:rPr>
                        <a:t>rd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Yuliya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Afinogenova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-3</a:t>
                      </a:r>
                      <a:r>
                        <a:rPr lang="en-US" sz="2400" baseline="30000" dirty="0" smtClean="0">
                          <a:effectLst/>
                        </a:rPr>
                        <a:t>rd</a:t>
                      </a:r>
                      <a:r>
                        <a:rPr lang="en-US" sz="2400" dirty="0" smtClean="0">
                          <a:effectLst/>
                        </a:rPr>
                        <a:t> 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Mojun</a:t>
                      </a:r>
                      <a:r>
                        <a:rPr lang="en-US" sz="2400" dirty="0">
                          <a:effectLst/>
                        </a:rPr>
                        <a:t> Zhu </a:t>
                      </a:r>
                      <a:r>
                        <a:rPr lang="en-US" sz="2400" dirty="0" smtClean="0">
                          <a:effectLst/>
                        </a:rPr>
                        <a:t>-3</a:t>
                      </a:r>
                      <a:r>
                        <a:rPr lang="en-US" sz="2400" baseline="30000" dirty="0" smtClean="0">
                          <a:effectLst/>
                        </a:rPr>
                        <a:t>rd</a:t>
                      </a:r>
                      <a:r>
                        <a:rPr lang="en-US" sz="2400" dirty="0" smtClean="0">
                          <a:effectLst/>
                        </a:rPr>
                        <a:t> 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Bierta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Green </a:t>
                      </a:r>
                      <a:r>
                        <a:rPr lang="en-US" sz="2400" dirty="0" smtClean="0">
                          <a:effectLst/>
                        </a:rPr>
                        <a:t>-3</a:t>
                      </a:r>
                      <a:r>
                        <a:rPr lang="en-US" sz="2400" baseline="30000" dirty="0" smtClean="0">
                          <a:effectLst/>
                        </a:rPr>
                        <a:t>rd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Mia </a:t>
                      </a:r>
                      <a:r>
                        <a:rPr lang="en-US" sz="2400" dirty="0" err="1">
                          <a:effectLst/>
                        </a:rPr>
                        <a:t>Djulbegovic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-3</a:t>
                      </a:r>
                      <a:r>
                        <a:rPr lang="en-US" sz="2400" baseline="30000" dirty="0" smtClean="0">
                          <a:effectLst/>
                        </a:rPr>
                        <a:t>rd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Christopher </a:t>
                      </a:r>
                      <a:r>
                        <a:rPr lang="en-US" sz="2400" dirty="0" err="1">
                          <a:effectLst/>
                        </a:rPr>
                        <a:t>Sciria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-3</a:t>
                      </a:r>
                      <a:r>
                        <a:rPr lang="en-US" sz="2400" baseline="30000" dirty="0" smtClean="0">
                          <a:effectLst/>
                        </a:rPr>
                        <a:t>rd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Junjie</a:t>
                      </a:r>
                      <a:r>
                        <a:rPr lang="en-US" sz="2400" dirty="0">
                          <a:effectLst/>
                        </a:rPr>
                        <a:t> Liu </a:t>
                      </a:r>
                      <a:r>
                        <a:rPr lang="en-US" sz="2400" dirty="0" smtClean="0">
                          <a:effectLst/>
                        </a:rPr>
                        <a:t>-3</a:t>
                      </a:r>
                      <a:r>
                        <a:rPr lang="en-US" sz="2400" baseline="30000" dirty="0" smtClean="0">
                          <a:effectLst/>
                        </a:rPr>
                        <a:t>rd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1"/>
    </mc:Choice>
    <mc:Fallback xmlns="">
      <p:transition xmlns:p14="http://schemas.microsoft.com/office/powerpoint/2010/main" spd="slow" advTm="763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13041</TotalTime>
  <Words>3293</Words>
  <Application>Microsoft Macintosh PowerPoint</Application>
  <PresentationFormat>On-screen Show (4:3)</PresentationFormat>
  <Paragraphs>874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Georgia</vt:lpstr>
      <vt:lpstr>Gulim</vt:lpstr>
      <vt:lpstr>MS PGothic</vt:lpstr>
      <vt:lpstr>ＭＳ Ｐゴシック</vt:lpstr>
      <vt:lpstr>Times New Roman</vt:lpstr>
      <vt:lpstr>wf_segoe-ui_normal</vt:lpstr>
      <vt:lpstr>Wingdings</vt:lpstr>
      <vt:lpstr>Arial</vt:lpstr>
      <vt:lpstr>Calibri</vt:lpstr>
      <vt:lpstr>Content Slides</vt:lpstr>
      <vt:lpstr>Yale Internal Medicine: Investigative Distinction 2017-2018</vt:lpstr>
      <vt:lpstr>PowerPoint Presentation</vt:lpstr>
      <vt:lpstr>PowerPoint Presentation</vt:lpstr>
      <vt:lpstr>NEEDS STATEMENT - Investigation</vt:lpstr>
      <vt:lpstr>MISSION STATEMENT INVESTIGATIVE DISTINCTION</vt:lpstr>
      <vt:lpstr>AIMS OF INVESTIGATIVE DISTINCTION</vt:lpstr>
      <vt:lpstr>Physician Scientist Career Paths</vt:lpstr>
      <vt:lpstr>INTENDED PARTICIPANTS</vt:lpstr>
      <vt:lpstr>INVESTIGATION DISTINCTION PARTICIPANTS</vt:lpstr>
      <vt:lpstr>INVESTIGATION DISTINCTION REQUIREMENTS</vt:lpstr>
      <vt:lpstr>INVESTIGATION DISTINCTION REQUIREMENTS</vt:lpstr>
      <vt:lpstr>INVESTIGATION DISTINCTION REQUIREMENTS</vt:lpstr>
      <vt:lpstr>INVESTIGATION DISTINCTION REQUIREMENTS</vt:lpstr>
      <vt:lpstr>INVESTIGATION DISTINCTION REQUIREMENTS</vt:lpstr>
      <vt:lpstr>PowerPoint Presentation</vt:lpstr>
      <vt:lpstr>PowerPoint Presentation</vt:lpstr>
      <vt:lpstr>PowerPoint Presentation</vt:lpstr>
      <vt:lpstr>PowerPoint Presentation</vt:lpstr>
      <vt:lpstr>Research Database </vt:lpstr>
      <vt:lpstr>Statistics</vt:lpstr>
      <vt:lpstr>Research Club – </vt:lpstr>
      <vt:lpstr>Other planned events</vt:lpstr>
      <vt:lpstr>Planning of distinction </vt:lpstr>
    </vt:vector>
  </TitlesOfParts>
  <Company>Yale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Fansler, Justin</dc:creator>
  <cp:lastModifiedBy>Dela Cruz, Charles</cp:lastModifiedBy>
  <cp:revision>162</cp:revision>
  <cp:lastPrinted>2014-05-14T19:23:30Z</cp:lastPrinted>
  <dcterms:created xsi:type="dcterms:W3CDTF">2010-06-16T21:30:36Z</dcterms:created>
  <dcterms:modified xsi:type="dcterms:W3CDTF">2017-08-31T21:37:28Z</dcterms:modified>
</cp:coreProperties>
</file>