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345" r:id="rId2"/>
    <p:sldId id="341" r:id="rId3"/>
    <p:sldId id="340" r:id="rId4"/>
    <p:sldId id="343" r:id="rId5"/>
    <p:sldId id="311" r:id="rId6"/>
    <p:sldId id="344" r:id="rId7"/>
    <p:sldId id="313" r:id="rId8"/>
    <p:sldId id="314" r:id="rId9"/>
    <p:sldId id="315" r:id="rId10"/>
    <p:sldId id="312" r:id="rId11"/>
    <p:sldId id="342" r:id="rId12"/>
    <p:sldId id="327" r:id="rId13"/>
    <p:sldId id="328" r:id="rId14"/>
    <p:sldId id="329" r:id="rId15"/>
    <p:sldId id="330" r:id="rId16"/>
    <p:sldId id="331" r:id="rId17"/>
    <p:sldId id="332" r:id="rId18"/>
    <p:sldId id="333" r:id="rId19"/>
    <p:sldId id="334" r:id="rId20"/>
    <p:sldId id="335" r:id="rId21"/>
    <p:sldId id="301"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elman, E. Jennifer" initials="EEJ" lastIdx="3" clrIdx="0"/>
  <p:cmAuthor id="2" name="Fiellin, David" initials="" lastIdx="33" clrIdx="1"/>
  <p:cmAuthor id="3" name="Porter, Elizabeth" initials="PE"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38" autoAdjust="0"/>
    <p:restoredTop sz="94280" autoAdjust="0"/>
  </p:normalViewPr>
  <p:slideViewPr>
    <p:cSldViewPr snapToGrid="0">
      <p:cViewPr varScale="1">
        <p:scale>
          <a:sx n="114" d="100"/>
          <a:sy n="114" d="100"/>
        </p:scale>
        <p:origin x="392" y="16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5" d="100"/>
          <a:sy n="55" d="100"/>
        </p:scale>
        <p:origin x="288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B2E9E8-653E-4A4B-BE98-65DB68A200D4}" type="datetimeFigureOut">
              <a:rPr lang="en-US" smtClean="0"/>
              <a:t>6/2/20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EA9C6C-CC20-4E5D-B53F-97AFD19C7DD7}" type="slidenum">
              <a:rPr lang="en-US" smtClean="0"/>
              <a:t>‹#›</a:t>
            </a:fld>
            <a:endParaRPr lang="en-US"/>
          </a:p>
        </p:txBody>
      </p:sp>
    </p:spTree>
    <p:extLst>
      <p:ext uri="{BB962C8B-B14F-4D97-AF65-F5344CB8AC3E}">
        <p14:creationId xmlns:p14="http://schemas.microsoft.com/office/powerpoint/2010/main" val="3923810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ChangeArrowheads="1" noTextEdit="1"/>
          </p:cNvSpPr>
          <p:nvPr>
            <p:ph type="sldImg"/>
          </p:nvPr>
        </p:nvSpPr>
        <p:spPr>
          <a:ln/>
        </p:spPr>
      </p:sp>
      <p:sp>
        <p:nvSpPr>
          <p:cNvPr id="1126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en-US"/>
              <a:t>What is a drink?</a:t>
            </a:r>
          </a:p>
          <a:p>
            <a:r>
              <a:rPr lang="en-US" altLang="en-US"/>
              <a:t>A drink is defined as 14 grams of alcohol which can be found in 12 oz of beer, 5 oz of wine or 1.5 oz (one shot) of distilled spirits. </a:t>
            </a:r>
          </a:p>
        </p:txBody>
      </p:sp>
      <p:sp>
        <p:nvSpPr>
          <p:cNvPr id="11268"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fld id="{FBB48737-493E-4658-B041-5A4BD6638CAA}" type="slidenum">
              <a:rPr lang="en-US" altLang="en-US" sz="1200" smtClean="0">
                <a:latin typeface="Times New Roman" panose="02020603050405020304" pitchFamily="18" charset="0"/>
              </a:rPr>
              <a:pPr/>
              <a:t>3</a:t>
            </a:fld>
            <a:endParaRPr lang="en-US" altLang="en-US" sz="1200">
              <a:latin typeface="Times New Roman" panose="02020603050405020304" pitchFamily="18" charset="0"/>
            </a:endParaRPr>
          </a:p>
        </p:txBody>
      </p:sp>
    </p:spTree>
    <p:extLst>
      <p:ext uri="{BB962C8B-B14F-4D97-AF65-F5344CB8AC3E}">
        <p14:creationId xmlns:p14="http://schemas.microsoft.com/office/powerpoint/2010/main" val="1880543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a:t>
            </a:r>
            <a:r>
              <a:rPr lang="en-US" baseline="0" dirty="0"/>
              <a:t> recent study published in AIDS and Behavior  - based on data from the Veterans Aging Cohort Study, found that the mean number of drinks to feel a buzz was 3.1 overall, but that this varied based on HIV status, viral load suppression and pattern of alcohol use.  In this figure we have pattern of alcohol use, stratified by drinking category, HIV status and viral load suppression with mean number of drinks on the y axis – with HIV-infected men, especially those with a detectable viral load reported fewer drinks to feel a buzz.  </a:t>
            </a:r>
            <a:endParaRPr lang="en-US" dirty="0"/>
          </a:p>
        </p:txBody>
      </p:sp>
      <p:sp>
        <p:nvSpPr>
          <p:cNvPr id="4" name="Slide Number Placeholder 3"/>
          <p:cNvSpPr>
            <a:spLocks noGrp="1"/>
          </p:cNvSpPr>
          <p:nvPr>
            <p:ph type="sldNum" sz="quarter" idx="10"/>
          </p:nvPr>
        </p:nvSpPr>
        <p:spPr/>
        <p:txBody>
          <a:bodyPr/>
          <a:lstStyle/>
          <a:p>
            <a:fld id="{8652E1F8-EA68-4E81-B38C-2C2B70AD2790}" type="slidenum">
              <a:rPr lang="en-US" smtClean="0"/>
              <a:pPr/>
              <a:t>7</a:t>
            </a:fld>
            <a:endParaRPr lang="en-US"/>
          </a:p>
        </p:txBody>
      </p:sp>
    </p:spTree>
    <p:extLst>
      <p:ext uri="{BB962C8B-B14F-4D97-AF65-F5344CB8AC3E}">
        <p14:creationId xmlns:p14="http://schemas.microsoft.com/office/powerpoint/2010/main" val="29952625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For</a:t>
            </a:r>
            <a:r>
              <a:rPr lang="en-US" baseline="0" dirty="0"/>
              <a:t> a variety of potential reasons, alcohol consumption translates into decreased quality of care.  </a:t>
            </a:r>
          </a:p>
          <a:p>
            <a:r>
              <a:rPr lang="en-US" baseline="0" dirty="0"/>
              <a:t>These recently published data using a Veteran Sample, found that those with unhealthy alcohol use were less likely to have had CD4 counts and visits or appropriate lipid screening in the past 12 months. </a:t>
            </a:r>
          </a:p>
          <a:p>
            <a:endParaRPr lang="en-US" baseline="0" dirty="0"/>
          </a:p>
          <a:p>
            <a:r>
              <a:rPr lang="en-US" baseline="0" dirty="0"/>
              <a:t> </a:t>
            </a:r>
          </a:p>
        </p:txBody>
      </p:sp>
      <p:sp>
        <p:nvSpPr>
          <p:cNvPr id="4" name="Slide Number Placeholder 3"/>
          <p:cNvSpPr>
            <a:spLocks noGrp="1"/>
          </p:cNvSpPr>
          <p:nvPr>
            <p:ph type="sldNum" sz="quarter" idx="10"/>
          </p:nvPr>
        </p:nvSpPr>
        <p:spPr/>
        <p:txBody>
          <a:bodyPr/>
          <a:lstStyle/>
          <a:p>
            <a:fld id="{D9D86167-0558-4555-B9F9-FD61A0DA2762}" type="slidenum">
              <a:rPr lang="en-US" smtClean="0"/>
              <a:pPr/>
              <a:t>8</a:t>
            </a:fld>
            <a:endParaRPr lang="en-US"/>
          </a:p>
        </p:txBody>
      </p:sp>
    </p:spTree>
    <p:extLst>
      <p:ext uri="{BB962C8B-B14F-4D97-AF65-F5344CB8AC3E}">
        <p14:creationId xmlns:p14="http://schemas.microsoft.com/office/powerpoint/2010/main" val="1165259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FDA approved in 1951</a:t>
            </a:r>
          </a:p>
          <a:p>
            <a:r>
              <a:rPr lang="en-US" dirty="0"/>
              <a:t>VA-based</a:t>
            </a:r>
            <a:r>
              <a:rPr lang="en-US" baseline="0" dirty="0"/>
              <a:t> study in 1980s: 52 week trial with 605 alcohol dependent men demonstrated that 250mg of </a:t>
            </a:r>
            <a:r>
              <a:rPr lang="en-US" baseline="0" dirty="0" err="1"/>
              <a:t>disulfiram</a:t>
            </a:r>
            <a:r>
              <a:rPr lang="en-US" baseline="0" dirty="0"/>
              <a:t> had benefit over placebo in preventing relapse only in those patients who complied to treatment (20% of 577 who completed the study) but was ineffective in promoting continuous abstinence or in delaying the resumption of drinking – ref Franck)</a:t>
            </a:r>
          </a:p>
          <a:p>
            <a:endParaRPr lang="en-US" baseline="0" dirty="0"/>
          </a:p>
          <a:p>
            <a:r>
              <a:rPr lang="en-US" baseline="0" dirty="0"/>
              <a:t>Can also block dopamine beta hydroxylase to increase dopamine levels</a:t>
            </a:r>
          </a:p>
          <a:p>
            <a:endParaRPr lang="en-US" baseline="0" dirty="0"/>
          </a:p>
          <a:p>
            <a:r>
              <a:rPr lang="en-US" baseline="0" dirty="0" err="1"/>
              <a:t>Atazanavir</a:t>
            </a:r>
            <a:r>
              <a:rPr lang="en-US" baseline="0" dirty="0"/>
              <a:t> may </a:t>
            </a:r>
            <a:r>
              <a:rPr lang="en-US" baseline="0" dirty="0" err="1"/>
              <a:t>interefere</a:t>
            </a:r>
            <a:r>
              <a:rPr lang="en-US" baseline="0" dirty="0"/>
              <a:t> with effectiveness of </a:t>
            </a:r>
            <a:r>
              <a:rPr lang="en-US" baseline="0" dirty="0" err="1"/>
              <a:t>disfulfiram</a:t>
            </a:r>
            <a:r>
              <a:rPr lang="en-US" baseline="0" dirty="0"/>
              <a:t> – no evidence of effect on ART effectiveness </a:t>
            </a:r>
            <a:endParaRPr lang="en-US" dirty="0"/>
          </a:p>
        </p:txBody>
      </p:sp>
      <p:sp>
        <p:nvSpPr>
          <p:cNvPr id="4" name="Slide Number Placeholder 3"/>
          <p:cNvSpPr>
            <a:spLocks noGrp="1"/>
          </p:cNvSpPr>
          <p:nvPr>
            <p:ph type="sldNum" sz="quarter" idx="10"/>
          </p:nvPr>
        </p:nvSpPr>
        <p:spPr/>
        <p:txBody>
          <a:bodyPr/>
          <a:lstStyle/>
          <a:p>
            <a:fld id="{8652E1F8-EA68-4E81-B38C-2C2B70AD2790}" type="slidenum">
              <a:rPr lang="en-US" smtClean="0"/>
              <a:pPr/>
              <a:t>13</a:t>
            </a:fld>
            <a:endParaRPr lang="en-US"/>
          </a:p>
        </p:txBody>
      </p:sp>
    </p:spTree>
    <p:extLst>
      <p:ext uri="{BB962C8B-B14F-4D97-AF65-F5344CB8AC3E}">
        <p14:creationId xmlns:p14="http://schemas.microsoft.com/office/powerpoint/2010/main" val="35635248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FDA approved in 2004</a:t>
            </a:r>
          </a:p>
          <a:p>
            <a:endParaRPr lang="en-US" dirty="0"/>
          </a:p>
          <a:p>
            <a:r>
              <a:rPr lang="en-US" dirty="0"/>
              <a:t>NMDA</a:t>
            </a:r>
            <a:r>
              <a:rPr lang="en-US" baseline="0" dirty="0"/>
              <a:t> modulator to promote glutamate and GABA balance that is </a:t>
            </a:r>
            <a:r>
              <a:rPr lang="en-US" baseline="0" dirty="0" err="1"/>
              <a:t>dysregulated</a:t>
            </a:r>
            <a:r>
              <a:rPr lang="en-US" baseline="0" dirty="0"/>
              <a:t> with chronic alcohol consumption; decreases dopamine excitability in the nucleus </a:t>
            </a:r>
            <a:r>
              <a:rPr lang="en-US" baseline="0" dirty="0" err="1"/>
              <a:t>accumbens</a:t>
            </a:r>
            <a:r>
              <a:rPr lang="en-US" baseline="0" dirty="0"/>
              <a:t> during alcohol withdrawal and general neuronal </a:t>
            </a:r>
            <a:r>
              <a:rPr lang="en-US" baseline="0" dirty="0" err="1"/>
              <a:t>hyperexcitability</a:t>
            </a:r>
            <a:r>
              <a:rPr lang="en-US" baseline="0" dirty="0"/>
              <a:t> </a:t>
            </a:r>
          </a:p>
          <a:p>
            <a:endParaRPr lang="en-US" baseline="0" dirty="0"/>
          </a:p>
          <a:p>
            <a:r>
              <a:rPr lang="en-US" baseline="0" dirty="0"/>
              <a:t>To reduce withdrawal associated distress and modify learned responses to alcohol cues.</a:t>
            </a:r>
          </a:p>
          <a:p>
            <a:endParaRPr lang="en-US" baseline="0" dirty="0"/>
          </a:p>
          <a:p>
            <a:r>
              <a:rPr lang="en-US" baseline="0" dirty="0"/>
              <a:t>Literature is mixed – meta-analysis including 17 studies, including 4087 alcohol dependent individuals, continuous abstinence rates at 6 months were greater than for those who received placebo.  Multi-site USA based trial and the large COMBINE trial, no evidence of effect of </a:t>
            </a:r>
            <a:r>
              <a:rPr lang="en-US" baseline="0" dirty="0" err="1"/>
              <a:t>acamprosate</a:t>
            </a:r>
            <a:r>
              <a:rPr lang="en-US" baseline="0" dirty="0"/>
              <a:t> over placebo.  </a:t>
            </a:r>
          </a:p>
          <a:p>
            <a:endParaRPr lang="en-US" baseline="0" dirty="0"/>
          </a:p>
          <a:p>
            <a:r>
              <a:rPr lang="en-US" baseline="0" dirty="0"/>
              <a:t>Follow-up Cochrane meta-analysis – 24 RCTS found 11% increase with </a:t>
            </a:r>
            <a:r>
              <a:rPr lang="en-US" baseline="0" dirty="0" err="1"/>
              <a:t>acamprosate</a:t>
            </a:r>
            <a:r>
              <a:rPr lang="en-US" baseline="0" dirty="0"/>
              <a:t> on cumulative duration of abstinence, and 14% less risk in time to return to any drinking.  </a:t>
            </a:r>
          </a:p>
          <a:p>
            <a:endParaRPr lang="en-US" baseline="0" dirty="0"/>
          </a:p>
          <a:p>
            <a:r>
              <a:rPr lang="en-US" baseline="0" dirty="0"/>
              <a:t>Efficacy relates to 1) compliance 2) motivation towards abstinence</a:t>
            </a:r>
          </a:p>
          <a:p>
            <a:endParaRPr lang="en-US" dirty="0"/>
          </a:p>
        </p:txBody>
      </p:sp>
      <p:sp>
        <p:nvSpPr>
          <p:cNvPr id="4" name="Slide Number Placeholder 3"/>
          <p:cNvSpPr>
            <a:spLocks noGrp="1"/>
          </p:cNvSpPr>
          <p:nvPr>
            <p:ph type="sldNum" sz="quarter" idx="10"/>
          </p:nvPr>
        </p:nvSpPr>
        <p:spPr/>
        <p:txBody>
          <a:bodyPr/>
          <a:lstStyle/>
          <a:p>
            <a:fld id="{8652E1F8-EA68-4E81-B38C-2C2B70AD2790}" type="slidenum">
              <a:rPr lang="en-US" smtClean="0"/>
              <a:pPr/>
              <a:t>14</a:t>
            </a:fld>
            <a:endParaRPr lang="en-US"/>
          </a:p>
        </p:txBody>
      </p:sp>
    </p:spTree>
    <p:extLst>
      <p:ext uri="{BB962C8B-B14F-4D97-AF65-F5344CB8AC3E}">
        <p14:creationId xmlns:p14="http://schemas.microsoft.com/office/powerpoint/2010/main" val="41116599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a:t>Capitalizes</a:t>
            </a:r>
            <a:r>
              <a:rPr lang="en-US" baseline="0" dirty="0"/>
              <a:t> on alcohol’s effects on activation of mesolimbic dopamine release in the nucleus </a:t>
            </a:r>
            <a:r>
              <a:rPr lang="en-US" baseline="0" dirty="0" err="1"/>
              <a:t>accumbens</a:t>
            </a:r>
            <a:r>
              <a:rPr lang="en-US" baseline="0" dirty="0"/>
              <a:t> and blocking the </a:t>
            </a:r>
            <a:r>
              <a:rPr lang="en-US" baseline="0" dirty="0" err="1"/>
              <a:t>dopaminergice</a:t>
            </a:r>
            <a:r>
              <a:rPr lang="en-US" baseline="0" dirty="0"/>
              <a:t> effects of brain endorphins that are released following alcohol consumption; enhances alcohol’s sedating effects; reduce craving for alcohol – both when consumed and in the setting of cues</a:t>
            </a:r>
          </a:p>
          <a:p>
            <a:endParaRPr lang="en-US" baseline="0" dirty="0"/>
          </a:p>
          <a:p>
            <a:r>
              <a:rPr lang="en-US" baseline="0" dirty="0"/>
              <a:t>Moderate effect size</a:t>
            </a:r>
          </a:p>
          <a:p>
            <a:r>
              <a:rPr lang="en-US" baseline="0" dirty="0"/>
              <a:t>Variability in effect related to OPRM! – ASP40 (118G) allele</a:t>
            </a:r>
          </a:p>
          <a:p>
            <a:endParaRPr lang="en-US" baseline="0" dirty="0"/>
          </a:p>
          <a:p>
            <a:r>
              <a:rPr lang="en-US" baseline="0" dirty="0"/>
              <a:t>EFFECTS – decreases heavy drinking and prevent relapse among those who have achieved abstinence</a:t>
            </a:r>
          </a:p>
          <a:p>
            <a:endParaRPr lang="en-US" baseline="0" dirty="0"/>
          </a:p>
          <a:p>
            <a:r>
              <a:rPr lang="en-US" baseline="0" dirty="0"/>
              <a:t>Naltrexone blocks the reinforcing effects of alcohol – studies have shown that oral naltrexone is superior to placebo in preventing relapse to heavy drinking after an initial abstinence, in reducing craving and in increasing the percentage of abstinent days, increases time to relapse</a:t>
            </a:r>
            <a:endParaRPr lang="en-US" dirty="0"/>
          </a:p>
          <a:p>
            <a:endParaRPr lang="en-US" dirty="0"/>
          </a:p>
          <a:p>
            <a:r>
              <a:rPr lang="en-US" dirty="0"/>
              <a:t>Black box warning for risk</a:t>
            </a:r>
            <a:r>
              <a:rPr lang="en-US" baseline="0" dirty="0"/>
              <a:t> of liver damage – less likely with injectable formulation as it does not undergo first pass hepatic metabolism</a:t>
            </a:r>
          </a:p>
          <a:p>
            <a:endParaRPr lang="en-US" dirty="0"/>
          </a:p>
          <a:p>
            <a:r>
              <a:rPr lang="en-US" dirty="0"/>
              <a:t>FDA approved</a:t>
            </a:r>
            <a:r>
              <a:rPr lang="en-US" baseline="0" dirty="0"/>
              <a:t> 1994; injectable formulation </a:t>
            </a:r>
          </a:p>
          <a:p>
            <a:endParaRPr lang="en-US" baseline="0" dirty="0"/>
          </a:p>
          <a:p>
            <a:endParaRPr lang="en-US" baseline="0" dirty="0"/>
          </a:p>
          <a:p>
            <a:endParaRPr lang="en-US" baseline="0" dirty="0"/>
          </a:p>
          <a:p>
            <a:r>
              <a:rPr lang="en-US" baseline="0" dirty="0"/>
              <a:t>It decreases alcohol consumption in patients with heavy drinking – prevents relapse in patients who have achieved </a:t>
            </a:r>
            <a:r>
              <a:rPr lang="en-US" baseline="0" dirty="0" err="1"/>
              <a:t>abstinenece</a:t>
            </a:r>
            <a:r>
              <a:rPr lang="en-US" baseline="0" dirty="0"/>
              <a:t>; relapse prevention in patients with opioid dependence</a:t>
            </a:r>
            <a:endParaRPr lang="en-US" dirty="0"/>
          </a:p>
        </p:txBody>
      </p:sp>
      <p:sp>
        <p:nvSpPr>
          <p:cNvPr id="4" name="Slide Number Placeholder 3"/>
          <p:cNvSpPr>
            <a:spLocks noGrp="1"/>
          </p:cNvSpPr>
          <p:nvPr>
            <p:ph type="sldNum" sz="quarter" idx="10"/>
          </p:nvPr>
        </p:nvSpPr>
        <p:spPr/>
        <p:txBody>
          <a:bodyPr/>
          <a:lstStyle/>
          <a:p>
            <a:fld id="{8652E1F8-EA68-4E81-B38C-2C2B70AD2790}" type="slidenum">
              <a:rPr lang="en-US" smtClean="0"/>
              <a:pPr/>
              <a:t>15</a:t>
            </a:fld>
            <a:endParaRPr lang="en-US"/>
          </a:p>
        </p:txBody>
      </p:sp>
    </p:spTree>
    <p:extLst>
      <p:ext uri="{BB962C8B-B14F-4D97-AF65-F5344CB8AC3E}">
        <p14:creationId xmlns:p14="http://schemas.microsoft.com/office/powerpoint/2010/main" val="13651620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Of</a:t>
            </a:r>
            <a:r>
              <a:rPr lang="en-US" baseline="0" dirty="0"/>
              <a:t> particular concern with naltrexone is the potential for </a:t>
            </a:r>
            <a:r>
              <a:rPr lang="en-US" baseline="0" dirty="0" err="1"/>
              <a:t>hepatoxicity</a:t>
            </a:r>
            <a:r>
              <a:rPr lang="en-US" baseline="0" dirty="0"/>
              <a:t> – with a black box warning for both oral and injectable formulations – </a:t>
            </a:r>
            <a:r>
              <a:rPr lang="en-US" baseline="0" dirty="0" err="1"/>
              <a:t>esp</a:t>
            </a:r>
            <a:r>
              <a:rPr lang="en-US" baseline="0" dirty="0"/>
              <a:t> in folks with underlying liver problems.  </a:t>
            </a:r>
          </a:p>
          <a:p>
            <a:endParaRPr lang="en-US" baseline="0" dirty="0"/>
          </a:p>
          <a:p>
            <a:r>
              <a:rPr lang="en-US" baseline="0" dirty="0"/>
              <a:t>Due to concerns regarding hepatotoxicity with naltrexone, members from our group evaluated the effects of naltrexone using the Veterans Aging Cohort Study – VC</a:t>
            </a:r>
          </a:p>
          <a:p>
            <a:r>
              <a:rPr lang="en-US" baseline="0" dirty="0"/>
              <a:t>HIV-infected patients receiving their first prescription for oral naltrexone and with at least 7 days prescription –</a:t>
            </a:r>
          </a:p>
          <a:p>
            <a:endParaRPr lang="en-US" baseline="0" dirty="0"/>
          </a:p>
          <a:p>
            <a:r>
              <a:rPr lang="en-US" baseline="0" dirty="0"/>
              <a:t>In this sample of 114 patients, where 57% had HCV co-infection, median duration of use of 49 days </a:t>
            </a:r>
          </a:p>
          <a:p>
            <a:endParaRPr lang="en-US" baseline="0" dirty="0"/>
          </a:p>
          <a:p>
            <a:r>
              <a:rPr lang="en-US" b="1" baseline="0" dirty="0"/>
              <a:t>Mean ALT and AST levels decreased both during and post-naltrexone </a:t>
            </a:r>
            <a:r>
              <a:rPr lang="en-US" b="0" baseline="0" dirty="0"/>
              <a:t>prescription; among patients with complete data at all three time points – mean levels decreased or remained stable during and post-naltrexone prescription – remained below the upper limit of normal.    </a:t>
            </a:r>
          </a:p>
          <a:p>
            <a:endParaRPr lang="en-US" baseline="0" dirty="0"/>
          </a:p>
        </p:txBody>
      </p:sp>
      <p:sp>
        <p:nvSpPr>
          <p:cNvPr id="4" name="Slide Number Placeholder 3"/>
          <p:cNvSpPr>
            <a:spLocks noGrp="1"/>
          </p:cNvSpPr>
          <p:nvPr>
            <p:ph type="sldNum" sz="quarter" idx="10"/>
          </p:nvPr>
        </p:nvSpPr>
        <p:spPr/>
        <p:txBody>
          <a:bodyPr/>
          <a:lstStyle/>
          <a:p>
            <a:fld id="{8652E1F8-EA68-4E81-B38C-2C2B70AD2790}" type="slidenum">
              <a:rPr lang="en-US" smtClean="0"/>
              <a:pPr/>
              <a:t>16</a:t>
            </a:fld>
            <a:endParaRPr lang="en-US"/>
          </a:p>
        </p:txBody>
      </p:sp>
    </p:spTree>
    <p:extLst>
      <p:ext uri="{BB962C8B-B14F-4D97-AF65-F5344CB8AC3E}">
        <p14:creationId xmlns:p14="http://schemas.microsoft.com/office/powerpoint/2010/main" val="15092475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Also to</a:t>
            </a:r>
            <a:r>
              <a:rPr lang="en-US" baseline="0" dirty="0"/>
              <a:t> evaluate whether naltrexone impacted HIV disease progression, the authors assessed the relationship between naltrexone use and HIV biomarkers.  </a:t>
            </a:r>
          </a:p>
          <a:p>
            <a:endParaRPr lang="en-US" baseline="0" dirty="0"/>
          </a:p>
          <a:p>
            <a:r>
              <a:rPr lang="en-US" b="1" baseline="0" dirty="0"/>
              <a:t>No change in adjusted mean CD4 count during and post-naltrexone prescription compared to pre-naltrexone prescription.  </a:t>
            </a:r>
          </a:p>
          <a:p>
            <a:r>
              <a:rPr lang="en-US" b="1" baseline="0" dirty="0"/>
              <a:t>Adjusted mean HIV RNA decreased from 1597 copies pre-naltrexone to 695 copies post-naltrexone </a:t>
            </a:r>
          </a:p>
          <a:p>
            <a:r>
              <a:rPr lang="en-US" baseline="0" dirty="0"/>
              <a:t>Findings consistent in sensitivity analysis among patients with complete data.   </a:t>
            </a:r>
            <a:endParaRPr lang="en-US" dirty="0"/>
          </a:p>
        </p:txBody>
      </p:sp>
      <p:sp>
        <p:nvSpPr>
          <p:cNvPr id="4" name="Slide Number Placeholder 3"/>
          <p:cNvSpPr>
            <a:spLocks noGrp="1"/>
          </p:cNvSpPr>
          <p:nvPr>
            <p:ph type="sldNum" sz="quarter" idx="10"/>
          </p:nvPr>
        </p:nvSpPr>
        <p:spPr/>
        <p:txBody>
          <a:bodyPr/>
          <a:lstStyle/>
          <a:p>
            <a:fld id="{8652E1F8-EA68-4E81-B38C-2C2B70AD2790}" type="slidenum">
              <a:rPr lang="en-US" smtClean="0"/>
              <a:pPr/>
              <a:t>17</a:t>
            </a:fld>
            <a:endParaRPr lang="en-US"/>
          </a:p>
        </p:txBody>
      </p:sp>
    </p:spTree>
    <p:extLst>
      <p:ext uri="{BB962C8B-B14F-4D97-AF65-F5344CB8AC3E}">
        <p14:creationId xmlns:p14="http://schemas.microsoft.com/office/powerpoint/2010/main" val="3727246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C7B2FA9-A23A-4F72-873D-58081C02E3D1}" type="datetimeFigureOut">
              <a:rPr lang="en-US" smtClean="0"/>
              <a:t>6/2/20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A7BC57-13C2-4D5C-8FC5-E30DECB6372A}"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8451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7B2FA9-A23A-4F72-873D-58081C02E3D1}" type="datetimeFigureOut">
              <a:rPr lang="en-US" smtClean="0"/>
              <a:t>6/2/20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A7BC57-13C2-4D5C-8FC5-E30DECB6372A}" type="slidenum">
              <a:rPr lang="en-US" smtClean="0"/>
              <a:t>‹#›</a:t>
            </a:fld>
            <a:endParaRPr lang="en-US"/>
          </a:p>
        </p:txBody>
      </p:sp>
    </p:spTree>
    <p:extLst>
      <p:ext uri="{BB962C8B-B14F-4D97-AF65-F5344CB8AC3E}">
        <p14:creationId xmlns:p14="http://schemas.microsoft.com/office/powerpoint/2010/main" val="1683762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7B2FA9-A23A-4F72-873D-58081C02E3D1}" type="datetimeFigureOut">
              <a:rPr lang="en-US" smtClean="0"/>
              <a:t>6/2/20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A7BC57-13C2-4D5C-8FC5-E30DECB6372A}" type="slidenum">
              <a:rPr lang="en-US" smtClean="0"/>
              <a:t>‹#›</a:t>
            </a:fld>
            <a:endParaRPr lang="en-US"/>
          </a:p>
        </p:txBody>
      </p:sp>
    </p:spTree>
    <p:extLst>
      <p:ext uri="{BB962C8B-B14F-4D97-AF65-F5344CB8AC3E}">
        <p14:creationId xmlns:p14="http://schemas.microsoft.com/office/powerpoint/2010/main" val="3110427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7B2FA9-A23A-4F72-873D-58081C02E3D1}" type="datetimeFigureOut">
              <a:rPr lang="en-US" smtClean="0"/>
              <a:t>6/2/20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A7BC57-13C2-4D5C-8FC5-E30DECB6372A}" type="slidenum">
              <a:rPr lang="en-US" smtClean="0"/>
              <a:t>‹#›</a:t>
            </a:fld>
            <a:endParaRPr lang="en-US"/>
          </a:p>
        </p:txBody>
      </p:sp>
    </p:spTree>
    <p:extLst>
      <p:ext uri="{BB962C8B-B14F-4D97-AF65-F5344CB8AC3E}">
        <p14:creationId xmlns:p14="http://schemas.microsoft.com/office/powerpoint/2010/main" val="3760874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C7B2FA9-A23A-4F72-873D-58081C02E3D1}" type="datetimeFigureOut">
              <a:rPr lang="en-US" smtClean="0"/>
              <a:t>6/2/20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A7BC57-13C2-4D5C-8FC5-E30DECB6372A}"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8732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C7B2FA9-A23A-4F72-873D-58081C02E3D1}" type="datetimeFigureOut">
              <a:rPr lang="en-US" smtClean="0"/>
              <a:t>6/2/20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A7BC57-13C2-4D5C-8FC5-E30DECB6372A}" type="slidenum">
              <a:rPr lang="en-US" smtClean="0"/>
              <a:t>‹#›</a:t>
            </a:fld>
            <a:endParaRPr lang="en-US"/>
          </a:p>
        </p:txBody>
      </p:sp>
    </p:spTree>
    <p:extLst>
      <p:ext uri="{BB962C8B-B14F-4D97-AF65-F5344CB8AC3E}">
        <p14:creationId xmlns:p14="http://schemas.microsoft.com/office/powerpoint/2010/main" val="368208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C7B2FA9-A23A-4F72-873D-58081C02E3D1}" type="datetimeFigureOut">
              <a:rPr lang="en-US" smtClean="0"/>
              <a:t>6/2/20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A7BC57-13C2-4D5C-8FC5-E30DECB6372A}" type="slidenum">
              <a:rPr lang="en-US" smtClean="0"/>
              <a:t>‹#›</a:t>
            </a:fld>
            <a:endParaRPr lang="en-US"/>
          </a:p>
        </p:txBody>
      </p:sp>
    </p:spTree>
    <p:extLst>
      <p:ext uri="{BB962C8B-B14F-4D97-AF65-F5344CB8AC3E}">
        <p14:creationId xmlns:p14="http://schemas.microsoft.com/office/powerpoint/2010/main" val="2941878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C7B2FA9-A23A-4F72-873D-58081C02E3D1}" type="datetimeFigureOut">
              <a:rPr lang="en-US" smtClean="0"/>
              <a:t>6/2/20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A7BC57-13C2-4D5C-8FC5-E30DECB6372A}" type="slidenum">
              <a:rPr lang="en-US" smtClean="0"/>
              <a:t>‹#›</a:t>
            </a:fld>
            <a:endParaRPr lang="en-US"/>
          </a:p>
        </p:txBody>
      </p:sp>
    </p:spTree>
    <p:extLst>
      <p:ext uri="{BB962C8B-B14F-4D97-AF65-F5344CB8AC3E}">
        <p14:creationId xmlns:p14="http://schemas.microsoft.com/office/powerpoint/2010/main" val="231873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C7B2FA9-A23A-4F72-873D-58081C02E3D1}" type="datetimeFigureOut">
              <a:rPr lang="en-US" smtClean="0"/>
              <a:t>6/2/20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ADA7BC57-13C2-4D5C-8FC5-E30DECB6372A}" type="slidenum">
              <a:rPr lang="en-US" smtClean="0"/>
              <a:t>‹#›</a:t>
            </a:fld>
            <a:endParaRPr lang="en-US"/>
          </a:p>
        </p:txBody>
      </p:sp>
    </p:spTree>
    <p:extLst>
      <p:ext uri="{BB962C8B-B14F-4D97-AF65-F5344CB8AC3E}">
        <p14:creationId xmlns:p14="http://schemas.microsoft.com/office/powerpoint/2010/main" val="1019857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C7B2FA9-A23A-4F72-873D-58081C02E3D1}" type="datetimeFigureOut">
              <a:rPr lang="en-US" smtClean="0"/>
              <a:t>6/2/20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DA7BC57-13C2-4D5C-8FC5-E30DECB6372A}" type="slidenum">
              <a:rPr lang="en-US" smtClean="0"/>
              <a:t>‹#›</a:t>
            </a:fld>
            <a:endParaRPr lang="en-US"/>
          </a:p>
        </p:txBody>
      </p:sp>
    </p:spTree>
    <p:extLst>
      <p:ext uri="{BB962C8B-B14F-4D97-AF65-F5344CB8AC3E}">
        <p14:creationId xmlns:p14="http://schemas.microsoft.com/office/powerpoint/2010/main" val="1142404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C7B2FA9-A23A-4F72-873D-58081C02E3D1}" type="datetimeFigureOut">
              <a:rPr lang="en-US" smtClean="0"/>
              <a:t>6/2/20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A7BC57-13C2-4D5C-8FC5-E30DECB6372A}" type="slidenum">
              <a:rPr lang="en-US" smtClean="0"/>
              <a:t>‹#›</a:t>
            </a:fld>
            <a:endParaRPr lang="en-US"/>
          </a:p>
        </p:txBody>
      </p:sp>
    </p:spTree>
    <p:extLst>
      <p:ext uri="{BB962C8B-B14F-4D97-AF65-F5344CB8AC3E}">
        <p14:creationId xmlns:p14="http://schemas.microsoft.com/office/powerpoint/2010/main" val="4136476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C7B2FA9-A23A-4F72-873D-58081C02E3D1}" type="datetimeFigureOut">
              <a:rPr lang="en-US" smtClean="0"/>
              <a:t>6/2/20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DA7BC57-13C2-4D5C-8FC5-E30DECB6372A}"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8" name="Picture 7" descr="image001.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1353800" y="87165"/>
            <a:ext cx="838200" cy="914400"/>
          </a:xfrm>
          <a:prstGeom prst="rect">
            <a:avLst/>
          </a:prstGeom>
        </p:spPr>
      </p:pic>
    </p:spTree>
    <p:extLst>
      <p:ext uri="{BB962C8B-B14F-4D97-AF65-F5344CB8AC3E}">
        <p14:creationId xmlns:p14="http://schemas.microsoft.com/office/powerpoint/2010/main" val="371255559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tm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Srinivas.Muvvala@yale.edu" TargetMode="External"/><Relationship Id="rId2" Type="http://schemas.openxmlformats.org/officeDocument/2006/relationships/hyperlink" Target="mailto:Elizabeth.porter@yale.edu" TargetMode="External"/><Relationship Id="rId1" Type="http://schemas.openxmlformats.org/officeDocument/2006/relationships/slideLayout" Target="../slideLayouts/slideLayout2.xml"/><Relationship Id="rId6" Type="http://schemas.openxmlformats.org/officeDocument/2006/relationships/hyperlink" Target="mailto:Kenneth.Morford@yale.edu" TargetMode="External"/><Relationship Id="rId5" Type="http://schemas.openxmlformats.org/officeDocument/2006/relationships/hyperlink" Target="mailto:david.fiellin@yale.edu" TargetMode="External"/><Relationship Id="rId4" Type="http://schemas.openxmlformats.org/officeDocument/2006/relationships/hyperlink" Target="mailto:ejennifer.edelman@yale.edu"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9380" y="3601303"/>
            <a:ext cx="10058400" cy="1450757"/>
          </a:xfrm>
        </p:spPr>
        <p:txBody>
          <a:bodyPr>
            <a:normAutofit fontScale="90000"/>
          </a:bodyPr>
          <a:lstStyle/>
          <a:p>
            <a:br>
              <a:rPr lang="en-US" dirty="0"/>
            </a:br>
            <a:r>
              <a:rPr lang="en-US" sz="6000" dirty="0"/>
              <a:t>Review of Screening and Treatment of Unhealthy Alcohol Use in People Living with HIV</a:t>
            </a:r>
            <a:br>
              <a:rPr lang="en-US" sz="6000" dirty="0"/>
            </a:br>
            <a:br>
              <a:rPr lang="en-US" sz="6000" dirty="0"/>
            </a:br>
            <a:r>
              <a:rPr lang="en-US" sz="3100" dirty="0"/>
              <a:t>Srinivas Muvvala, MD MPH</a:t>
            </a:r>
          </a:p>
        </p:txBody>
      </p:sp>
    </p:spTree>
    <p:extLst>
      <p:ext uri="{BB962C8B-B14F-4D97-AF65-F5344CB8AC3E}">
        <p14:creationId xmlns:p14="http://schemas.microsoft.com/office/powerpoint/2010/main" val="18603519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DC29767-3F2B-41A1-90CE-7B14F71C45D9}"/>
              </a:ext>
            </a:extLst>
          </p:cNvPr>
          <p:cNvSpPr>
            <a:spLocks noGrp="1"/>
          </p:cNvSpPr>
          <p:nvPr>
            <p:ph type="title"/>
          </p:nvPr>
        </p:nvSpPr>
        <p:spPr/>
        <p:txBody>
          <a:bodyPr/>
          <a:lstStyle/>
          <a:p>
            <a:r>
              <a:rPr lang="en-US" dirty="0"/>
              <a:t>Alcohol and Mortality Risk by HIV status </a:t>
            </a:r>
          </a:p>
        </p:txBody>
      </p:sp>
      <p:sp>
        <p:nvSpPr>
          <p:cNvPr id="6" name="Text Placeholder 5">
            <a:extLst>
              <a:ext uri="{FF2B5EF4-FFF2-40B4-BE49-F238E27FC236}">
                <a16:creationId xmlns:a16="http://schemas.microsoft.com/office/drawing/2014/main" id="{519A9E73-30F0-4B88-AE5C-DA17B861E6AF}"/>
              </a:ext>
            </a:extLst>
          </p:cNvPr>
          <p:cNvSpPr>
            <a:spLocks noGrp="1"/>
          </p:cNvSpPr>
          <p:nvPr>
            <p:ph type="body" sz="half" idx="2"/>
          </p:nvPr>
        </p:nvSpPr>
        <p:spPr/>
        <p:txBody>
          <a:bodyPr/>
          <a:lstStyle/>
          <a:p>
            <a:endParaRPr lang="en-US"/>
          </a:p>
        </p:txBody>
      </p:sp>
      <p:pic>
        <p:nvPicPr>
          <p:cNvPr id="7" name="Picture 6">
            <a:extLst>
              <a:ext uri="{FF2B5EF4-FFF2-40B4-BE49-F238E27FC236}">
                <a16:creationId xmlns:a16="http://schemas.microsoft.com/office/drawing/2014/main" id="{98CAE477-6EEB-4CE4-9780-89F51DAEDAEF}"/>
              </a:ext>
            </a:extLst>
          </p:cNvPr>
          <p:cNvPicPr>
            <a:picLocks noChangeAspect="1"/>
          </p:cNvPicPr>
          <p:nvPr/>
        </p:nvPicPr>
        <p:blipFill>
          <a:blip r:embed="rId2"/>
          <a:stretch>
            <a:fillRect/>
          </a:stretch>
        </p:blipFill>
        <p:spPr>
          <a:xfrm>
            <a:off x="4402054" y="0"/>
            <a:ext cx="5030492" cy="6858000"/>
          </a:xfrm>
          <a:prstGeom prst="rect">
            <a:avLst/>
          </a:prstGeom>
        </p:spPr>
      </p:pic>
      <p:sp>
        <p:nvSpPr>
          <p:cNvPr id="8" name="TextBox 7">
            <a:extLst>
              <a:ext uri="{FF2B5EF4-FFF2-40B4-BE49-F238E27FC236}">
                <a16:creationId xmlns:a16="http://schemas.microsoft.com/office/drawing/2014/main" id="{801E1325-C01F-4E09-BCA6-D7760300E674}"/>
              </a:ext>
            </a:extLst>
          </p:cNvPr>
          <p:cNvSpPr txBox="1"/>
          <p:nvPr/>
        </p:nvSpPr>
        <p:spPr>
          <a:xfrm>
            <a:off x="365758" y="6443002"/>
            <a:ext cx="2567306" cy="369332"/>
          </a:xfrm>
          <a:prstGeom prst="rect">
            <a:avLst/>
          </a:prstGeom>
          <a:noFill/>
        </p:spPr>
        <p:txBody>
          <a:bodyPr wrap="none" rtlCol="0">
            <a:spAutoFit/>
          </a:bodyPr>
          <a:lstStyle/>
          <a:p>
            <a:r>
              <a:rPr lang="en-US" dirty="0">
                <a:solidFill>
                  <a:schemeClr val="bg1"/>
                </a:solidFill>
              </a:rPr>
              <a:t>Justice AC et al </a:t>
            </a:r>
            <a:r>
              <a:rPr lang="en-US" i="1" dirty="0">
                <a:solidFill>
                  <a:schemeClr val="bg1"/>
                </a:solidFill>
              </a:rPr>
              <a:t>DAD </a:t>
            </a:r>
            <a:r>
              <a:rPr lang="en-US" dirty="0">
                <a:solidFill>
                  <a:schemeClr val="bg1"/>
                </a:solidFill>
              </a:rPr>
              <a:t>2016</a:t>
            </a:r>
          </a:p>
        </p:txBody>
      </p:sp>
    </p:spTree>
    <p:extLst>
      <p:ext uri="{BB962C8B-B14F-4D97-AF65-F5344CB8AC3E}">
        <p14:creationId xmlns:p14="http://schemas.microsoft.com/office/powerpoint/2010/main" val="3353050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CA3BA-9E3E-45FC-A13C-60362075F81D}"/>
              </a:ext>
            </a:extLst>
          </p:cNvPr>
          <p:cNvSpPr>
            <a:spLocks noGrp="1"/>
          </p:cNvSpPr>
          <p:nvPr>
            <p:ph type="title"/>
          </p:nvPr>
        </p:nvSpPr>
        <p:spPr/>
        <p:txBody>
          <a:bodyPr/>
          <a:lstStyle/>
          <a:p>
            <a:pPr algn="ctr"/>
            <a:r>
              <a:rPr lang="en-US" dirty="0"/>
              <a:t>Suboptimal Treatment of Alcohol Use                  in HIV Clinics</a:t>
            </a:r>
          </a:p>
        </p:txBody>
      </p:sp>
      <p:sp>
        <p:nvSpPr>
          <p:cNvPr id="5" name="TextBox 4">
            <a:extLst>
              <a:ext uri="{FF2B5EF4-FFF2-40B4-BE49-F238E27FC236}">
                <a16:creationId xmlns:a16="http://schemas.microsoft.com/office/drawing/2014/main" id="{1819BB1E-9835-44BB-975D-A4E3EB76C7A0}"/>
              </a:ext>
            </a:extLst>
          </p:cNvPr>
          <p:cNvSpPr txBox="1"/>
          <p:nvPr/>
        </p:nvSpPr>
        <p:spPr>
          <a:xfrm>
            <a:off x="903767" y="6475223"/>
            <a:ext cx="7608621" cy="369332"/>
          </a:xfrm>
          <a:prstGeom prst="rect">
            <a:avLst/>
          </a:prstGeom>
          <a:noFill/>
        </p:spPr>
        <p:txBody>
          <a:bodyPr wrap="none" rtlCol="0">
            <a:spAutoFit/>
          </a:bodyPr>
          <a:lstStyle/>
          <a:p>
            <a:r>
              <a:rPr lang="en-US" dirty="0">
                <a:solidFill>
                  <a:schemeClr val="bg1"/>
                </a:solidFill>
              </a:rPr>
              <a:t>Metsch et al. </a:t>
            </a:r>
            <a:r>
              <a:rPr lang="en-US" i="1" dirty="0">
                <a:solidFill>
                  <a:schemeClr val="bg1"/>
                </a:solidFill>
              </a:rPr>
              <a:t>DAD </a:t>
            </a:r>
            <a:r>
              <a:rPr lang="en-US" dirty="0">
                <a:solidFill>
                  <a:schemeClr val="bg1"/>
                </a:solidFill>
              </a:rPr>
              <a:t>2008; Chander et al. </a:t>
            </a:r>
            <a:r>
              <a:rPr lang="en-US" i="1" dirty="0">
                <a:solidFill>
                  <a:schemeClr val="bg1"/>
                </a:solidFill>
              </a:rPr>
              <a:t>JAIDS </a:t>
            </a:r>
            <a:r>
              <a:rPr lang="en-US" dirty="0">
                <a:solidFill>
                  <a:schemeClr val="bg1"/>
                </a:solidFill>
              </a:rPr>
              <a:t>2016; Williams EC et al.</a:t>
            </a:r>
            <a:r>
              <a:rPr lang="en-US" i="1" dirty="0">
                <a:solidFill>
                  <a:schemeClr val="bg1"/>
                </a:solidFill>
              </a:rPr>
              <a:t> DAD </a:t>
            </a:r>
            <a:r>
              <a:rPr lang="en-US" dirty="0">
                <a:solidFill>
                  <a:schemeClr val="bg1"/>
                </a:solidFill>
              </a:rPr>
              <a:t>2017</a:t>
            </a:r>
          </a:p>
        </p:txBody>
      </p:sp>
      <p:sp>
        <p:nvSpPr>
          <p:cNvPr id="10" name="Content Placeholder 9">
            <a:extLst>
              <a:ext uri="{FF2B5EF4-FFF2-40B4-BE49-F238E27FC236}">
                <a16:creationId xmlns:a16="http://schemas.microsoft.com/office/drawing/2014/main" id="{E39A2983-3B11-4575-93E6-E42BB74A3E87}"/>
              </a:ext>
            </a:extLst>
          </p:cNvPr>
          <p:cNvSpPr>
            <a:spLocks noGrp="1"/>
          </p:cNvSpPr>
          <p:nvPr>
            <p:ph idx="1"/>
          </p:nvPr>
        </p:nvSpPr>
        <p:spPr/>
        <p:txBody>
          <a:bodyPr/>
          <a:lstStyle/>
          <a:p>
            <a:pPr>
              <a:buFont typeface="Wingdings" panose="05000000000000000000" pitchFamily="2" charset="2"/>
              <a:buChar char="§"/>
            </a:pPr>
            <a:r>
              <a:rPr lang="en-US" sz="2400" dirty="0">
                <a:solidFill>
                  <a:schemeClr val="tx1"/>
                </a:solidFill>
              </a:rPr>
              <a:t>Unhealthy alcohol use is not consistently discussed with HIV providers </a:t>
            </a:r>
          </a:p>
          <a:p>
            <a:pPr>
              <a:buFont typeface="Wingdings" panose="05000000000000000000" pitchFamily="2" charset="2"/>
              <a:buChar char="§"/>
            </a:pPr>
            <a:endParaRPr lang="en-US" sz="2400" dirty="0">
              <a:solidFill>
                <a:schemeClr val="tx1"/>
              </a:solidFill>
            </a:endParaRPr>
          </a:p>
          <a:p>
            <a:pPr>
              <a:buFont typeface="Wingdings" panose="05000000000000000000" pitchFamily="2" charset="2"/>
              <a:buChar char="§"/>
            </a:pPr>
            <a:r>
              <a:rPr lang="en-US" sz="2400" dirty="0">
                <a:solidFill>
                  <a:schemeClr val="tx1"/>
                </a:solidFill>
              </a:rPr>
              <a:t>Few HIV providers report provision of evidence-based alcohol related care </a:t>
            </a:r>
          </a:p>
          <a:p>
            <a:pPr lvl="1">
              <a:buFont typeface="Wingdings" panose="05000000000000000000" pitchFamily="2" charset="2"/>
              <a:buChar char="§"/>
            </a:pPr>
            <a:r>
              <a:rPr lang="en-US" sz="2400" dirty="0">
                <a:solidFill>
                  <a:schemeClr val="tx1"/>
                </a:solidFill>
              </a:rPr>
              <a:t>Limited prior training of alcohol pharmacotherapy</a:t>
            </a:r>
          </a:p>
          <a:p>
            <a:pPr lvl="1">
              <a:buFont typeface="Wingdings" panose="05000000000000000000" pitchFamily="2" charset="2"/>
              <a:buChar char="§"/>
            </a:pPr>
            <a:endParaRPr lang="en-US" sz="2400" dirty="0">
              <a:solidFill>
                <a:schemeClr val="tx1"/>
              </a:solidFill>
            </a:endParaRPr>
          </a:p>
          <a:p>
            <a:pPr>
              <a:buFont typeface="Wingdings" panose="05000000000000000000" pitchFamily="2" charset="2"/>
              <a:buChar char="§"/>
            </a:pPr>
            <a:r>
              <a:rPr lang="en-US" sz="2400" dirty="0">
                <a:solidFill>
                  <a:schemeClr val="tx1"/>
                </a:solidFill>
              </a:rPr>
              <a:t>In VA-based sample, among PLWH with unhealthy alcohol use and documented alcohol use disorder only 6% were prescribed alcohol pharmacotherapy </a:t>
            </a:r>
          </a:p>
          <a:p>
            <a:pPr>
              <a:buFont typeface="Wingdings" panose="05000000000000000000" pitchFamily="2" charset="2"/>
              <a:buChar char="§"/>
            </a:pPr>
            <a:endParaRPr lang="en-US" sz="2400" dirty="0">
              <a:solidFill>
                <a:schemeClr val="tx1"/>
              </a:solidFill>
            </a:endParaRPr>
          </a:p>
          <a:p>
            <a:pPr>
              <a:buFont typeface="Wingdings" panose="05000000000000000000" pitchFamily="2" charset="2"/>
              <a:buChar char="§"/>
            </a:pPr>
            <a:endParaRPr lang="en-US" dirty="0"/>
          </a:p>
          <a:p>
            <a:pPr>
              <a:buFont typeface="Wingdings" panose="05000000000000000000" pitchFamily="2" charset="2"/>
              <a:buChar char="§"/>
            </a:pPr>
            <a:endParaRPr lang="en-US" dirty="0"/>
          </a:p>
        </p:txBody>
      </p:sp>
    </p:spTree>
    <p:extLst>
      <p:ext uri="{BB962C8B-B14F-4D97-AF65-F5344CB8AC3E}">
        <p14:creationId xmlns:p14="http://schemas.microsoft.com/office/powerpoint/2010/main" val="205749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42520-7249-4D26-ABEA-4EAED395896D}"/>
              </a:ext>
            </a:extLst>
          </p:cNvPr>
          <p:cNvSpPr>
            <a:spLocks noGrp="1"/>
          </p:cNvSpPr>
          <p:nvPr>
            <p:ph type="title"/>
          </p:nvPr>
        </p:nvSpPr>
        <p:spPr/>
        <p:txBody>
          <a:bodyPr/>
          <a:lstStyle/>
          <a:p>
            <a:pPr algn="ctr"/>
            <a:r>
              <a:rPr lang="en-US" dirty="0"/>
              <a:t>Alcohol Pharmacotherapy </a:t>
            </a:r>
          </a:p>
        </p:txBody>
      </p:sp>
      <p:sp>
        <p:nvSpPr>
          <p:cNvPr id="3" name="Content Placeholder 2">
            <a:extLst>
              <a:ext uri="{FF2B5EF4-FFF2-40B4-BE49-F238E27FC236}">
                <a16:creationId xmlns:a16="http://schemas.microsoft.com/office/drawing/2014/main" id="{460D9481-169F-46EE-AC0E-B367F8108535}"/>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347062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8229600" cy="1066800"/>
          </a:xfrm>
        </p:spPr>
        <p:txBody>
          <a:bodyPr/>
          <a:lstStyle/>
          <a:p>
            <a:pPr algn="ctr"/>
            <a:r>
              <a:rPr lang="en-US" dirty="0" err="1"/>
              <a:t>Disulfiram</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41199696"/>
              </p:ext>
            </p:extLst>
          </p:nvPr>
        </p:nvGraphicFramePr>
        <p:xfrm>
          <a:off x="1981200" y="1143000"/>
          <a:ext cx="8229600" cy="5140960"/>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20000"/>
                    </a:ext>
                  </a:extLst>
                </a:gridCol>
                <a:gridCol w="5791200">
                  <a:extLst>
                    <a:ext uri="{9D8B030D-6E8A-4147-A177-3AD203B41FA5}">
                      <a16:colId xmlns:a16="http://schemas.microsoft.com/office/drawing/2014/main" val="20001"/>
                    </a:ext>
                  </a:extLst>
                </a:gridCol>
              </a:tblGrid>
              <a:tr h="370840">
                <a:tc>
                  <a:txBody>
                    <a:bodyPr/>
                    <a:lstStyle/>
                    <a:p>
                      <a:r>
                        <a:rPr lang="en-US" dirty="0"/>
                        <a:t>Property</a:t>
                      </a:r>
                    </a:p>
                  </a:txBody>
                  <a:tcPr/>
                </a:tc>
                <a:tc>
                  <a:txBody>
                    <a:bodyPr/>
                    <a:lstStyle/>
                    <a:p>
                      <a:r>
                        <a:rPr lang="en-US" dirty="0"/>
                        <a:t>Description</a:t>
                      </a:r>
                    </a:p>
                  </a:txBody>
                  <a:tcPr/>
                </a:tc>
                <a:extLst>
                  <a:ext uri="{0D108BD9-81ED-4DB2-BD59-A6C34878D82A}">
                    <a16:rowId xmlns:a16="http://schemas.microsoft.com/office/drawing/2014/main" val="10000"/>
                  </a:ext>
                </a:extLst>
              </a:tr>
              <a:tr h="370840">
                <a:tc>
                  <a:txBody>
                    <a:bodyPr/>
                    <a:lstStyle/>
                    <a:p>
                      <a:r>
                        <a:rPr lang="en-US" dirty="0"/>
                        <a:t>Mechanism</a:t>
                      </a:r>
                    </a:p>
                  </a:txBody>
                  <a:tcPr/>
                </a:tc>
                <a:tc>
                  <a:txBody>
                    <a:bodyPr/>
                    <a:lstStyle/>
                    <a:p>
                      <a:r>
                        <a:rPr lang="en-US" dirty="0"/>
                        <a:t>Blocks </a:t>
                      </a:r>
                      <a:r>
                        <a:rPr lang="en-US" dirty="0" err="1"/>
                        <a:t>aldehyde</a:t>
                      </a:r>
                      <a:r>
                        <a:rPr lang="en-US" dirty="0"/>
                        <a:t> </a:t>
                      </a:r>
                      <a:r>
                        <a:rPr lang="en-US" dirty="0" err="1"/>
                        <a:t>dehydrogenase</a:t>
                      </a:r>
                      <a:r>
                        <a:rPr lang="en-US" baseline="0" dirty="0"/>
                        <a:t> causing build-up acetaldehyde with alcohol consumption</a:t>
                      </a:r>
                      <a:endParaRPr lang="en-US" dirty="0"/>
                    </a:p>
                  </a:txBody>
                  <a:tcPr/>
                </a:tc>
                <a:extLst>
                  <a:ext uri="{0D108BD9-81ED-4DB2-BD59-A6C34878D82A}">
                    <a16:rowId xmlns:a16="http://schemas.microsoft.com/office/drawing/2014/main" val="10001"/>
                  </a:ext>
                </a:extLst>
              </a:tr>
              <a:tr h="370840">
                <a:tc>
                  <a:txBody>
                    <a:bodyPr/>
                    <a:lstStyle/>
                    <a:p>
                      <a:r>
                        <a:rPr lang="en-US" dirty="0"/>
                        <a:t>Effect</a:t>
                      </a:r>
                    </a:p>
                  </a:txBody>
                  <a:tcPr/>
                </a:tc>
                <a:tc>
                  <a:txBody>
                    <a:bodyPr/>
                    <a:lstStyle/>
                    <a:p>
                      <a:r>
                        <a:rPr lang="en-US" dirty="0"/>
                        <a:t>Unpleasant feeling with alcohol consumption</a:t>
                      </a:r>
                      <a:r>
                        <a:rPr lang="en-US" baseline="0" dirty="0"/>
                        <a:t> (flushing, headache, vomiting, </a:t>
                      </a:r>
                      <a:r>
                        <a:rPr lang="en-US" baseline="0" dirty="0" err="1"/>
                        <a:t>dyspnea</a:t>
                      </a:r>
                      <a:r>
                        <a:rPr lang="en-US" baseline="0" dirty="0"/>
                        <a:t>, confusion)</a:t>
                      </a:r>
                      <a:endParaRPr lang="en-US" dirty="0"/>
                    </a:p>
                  </a:txBody>
                  <a:tcPr/>
                </a:tc>
                <a:extLst>
                  <a:ext uri="{0D108BD9-81ED-4DB2-BD59-A6C34878D82A}">
                    <a16:rowId xmlns:a16="http://schemas.microsoft.com/office/drawing/2014/main" val="10002"/>
                  </a:ext>
                </a:extLst>
              </a:tr>
              <a:tr h="370840">
                <a:tc>
                  <a:txBody>
                    <a:bodyPr/>
                    <a:lstStyle/>
                    <a:p>
                      <a:r>
                        <a:rPr lang="en-US" dirty="0"/>
                        <a:t>Dosing</a:t>
                      </a:r>
                    </a:p>
                  </a:txBody>
                  <a:tcPr/>
                </a:tc>
                <a:tc>
                  <a:txBody>
                    <a:bodyPr/>
                    <a:lstStyle/>
                    <a:p>
                      <a:r>
                        <a:rPr lang="en-US" dirty="0"/>
                        <a:t>Initial</a:t>
                      </a:r>
                      <a:r>
                        <a:rPr lang="en-US" baseline="0" dirty="0"/>
                        <a:t> dose 250mg daily </a:t>
                      </a:r>
                      <a:r>
                        <a:rPr lang="en-US" baseline="0" dirty="0">
                          <a:sym typeface="Wingdings" pitchFamily="2" charset="2"/>
                        </a:rPr>
                        <a:t> 500 mg </a:t>
                      </a:r>
                      <a:endParaRPr lang="en-US" dirty="0"/>
                    </a:p>
                  </a:txBody>
                  <a:tcPr/>
                </a:tc>
                <a:extLst>
                  <a:ext uri="{0D108BD9-81ED-4DB2-BD59-A6C34878D82A}">
                    <a16:rowId xmlns:a16="http://schemas.microsoft.com/office/drawing/2014/main" val="10003"/>
                  </a:ext>
                </a:extLst>
              </a:tr>
              <a:tr h="370840">
                <a:tc>
                  <a:txBody>
                    <a:bodyPr/>
                    <a:lstStyle/>
                    <a:p>
                      <a:r>
                        <a:rPr lang="en-US" dirty="0"/>
                        <a:t>Side Effects</a:t>
                      </a:r>
                    </a:p>
                  </a:txBody>
                  <a:tcPr/>
                </a:tc>
                <a:tc>
                  <a:txBody>
                    <a:bodyPr/>
                    <a:lstStyle/>
                    <a:p>
                      <a:r>
                        <a:rPr lang="en-US" dirty="0"/>
                        <a:t>Idiosyncratic</a:t>
                      </a:r>
                      <a:r>
                        <a:rPr lang="en-US" baseline="0" dirty="0"/>
                        <a:t> </a:t>
                      </a:r>
                      <a:r>
                        <a:rPr lang="en-US" baseline="0" dirty="0" err="1"/>
                        <a:t>fulminant</a:t>
                      </a:r>
                      <a:r>
                        <a:rPr lang="en-US" baseline="0" dirty="0"/>
                        <a:t> hepatitis, neuropathy, psychosis and symptoms that resolve with stopping the medication (headache, drowsiness, fatigue, rash, </a:t>
                      </a:r>
                      <a:r>
                        <a:rPr lang="en-US" baseline="0" dirty="0" err="1"/>
                        <a:t>pruritus</a:t>
                      </a:r>
                      <a:r>
                        <a:rPr lang="en-US" baseline="0" dirty="0"/>
                        <a:t>, dermatitis, garlicky taste in mouth)</a:t>
                      </a:r>
                      <a:endParaRPr lang="en-US" dirty="0"/>
                    </a:p>
                  </a:txBody>
                  <a:tcPr/>
                </a:tc>
                <a:extLst>
                  <a:ext uri="{0D108BD9-81ED-4DB2-BD59-A6C34878D82A}">
                    <a16:rowId xmlns:a16="http://schemas.microsoft.com/office/drawing/2014/main" val="10004"/>
                  </a:ext>
                </a:extLst>
              </a:tr>
              <a:tr h="370840">
                <a:tc>
                  <a:txBody>
                    <a:bodyPr/>
                    <a:lstStyle/>
                    <a:p>
                      <a:r>
                        <a:rPr lang="en-US" dirty="0"/>
                        <a:t>Cautions</a:t>
                      </a:r>
                    </a:p>
                  </a:txBody>
                  <a:tcPr/>
                </a:tc>
                <a:tc>
                  <a:txBody>
                    <a:bodyPr/>
                    <a:lstStyle/>
                    <a:p>
                      <a:r>
                        <a:rPr lang="en-US" dirty="0"/>
                        <a:t>Increased reaction in patients</a:t>
                      </a:r>
                      <a:r>
                        <a:rPr lang="en-US" baseline="0" dirty="0"/>
                        <a:t> with CAD, receiving treatment for HTN, or with esophageal varices; need to understand effects of medication; avoid if rubber, cobalt or nickel allergy; pregnancy; ATV may interfere </a:t>
                      </a:r>
                      <a:endParaRPr lang="en-US" dirty="0"/>
                    </a:p>
                  </a:txBody>
                  <a:tcPr/>
                </a:tc>
                <a:extLst>
                  <a:ext uri="{0D108BD9-81ED-4DB2-BD59-A6C34878D82A}">
                    <a16:rowId xmlns:a16="http://schemas.microsoft.com/office/drawing/2014/main" val="10005"/>
                  </a:ext>
                </a:extLst>
              </a:tr>
              <a:tr h="370840">
                <a:tc>
                  <a:txBody>
                    <a:bodyPr/>
                    <a:lstStyle/>
                    <a:p>
                      <a:r>
                        <a:rPr lang="en-US" dirty="0"/>
                        <a:t>Administration</a:t>
                      </a:r>
                    </a:p>
                  </a:txBody>
                  <a:tcPr/>
                </a:tc>
                <a:tc>
                  <a:txBody>
                    <a:bodyPr/>
                    <a:lstStyle/>
                    <a:p>
                      <a:r>
                        <a:rPr lang="en-US" dirty="0"/>
                        <a:t>Goal</a:t>
                      </a:r>
                      <a:r>
                        <a:rPr lang="en-US" baseline="0" dirty="0"/>
                        <a:t> is abstinence; supervised dosing most effective</a:t>
                      </a:r>
                    </a:p>
                  </a:txBody>
                  <a:tcPr/>
                </a:tc>
                <a:extLst>
                  <a:ext uri="{0D108BD9-81ED-4DB2-BD59-A6C34878D82A}">
                    <a16:rowId xmlns:a16="http://schemas.microsoft.com/office/drawing/2014/main" val="10006"/>
                  </a:ext>
                </a:extLst>
              </a:tr>
              <a:tr h="370840">
                <a:tc>
                  <a:txBody>
                    <a:bodyPr/>
                    <a:lstStyle/>
                    <a:p>
                      <a:r>
                        <a:rPr lang="en-US" dirty="0"/>
                        <a:t>Clinical</a:t>
                      </a:r>
                      <a:r>
                        <a:rPr lang="en-US" baseline="0" dirty="0"/>
                        <a:t> Effectiveness</a:t>
                      </a:r>
                      <a:endParaRPr lang="en-US" dirty="0"/>
                    </a:p>
                  </a:txBody>
                  <a:tcPr/>
                </a:tc>
                <a:tc>
                  <a:txBody>
                    <a:bodyPr/>
                    <a:lstStyle/>
                    <a:p>
                      <a:r>
                        <a:rPr lang="en-US" baseline="0" dirty="0"/>
                        <a:t>Limited efficacy in clinical practice </a:t>
                      </a:r>
                    </a:p>
                  </a:txBody>
                  <a:tcPr/>
                </a:tc>
                <a:extLst>
                  <a:ext uri="{0D108BD9-81ED-4DB2-BD59-A6C34878D82A}">
                    <a16:rowId xmlns:a16="http://schemas.microsoft.com/office/drawing/2014/main" val="10007"/>
                  </a:ext>
                </a:extLst>
              </a:tr>
            </a:tbl>
          </a:graphicData>
        </a:graphic>
      </p:graphicFrame>
      <p:sp>
        <p:nvSpPr>
          <p:cNvPr id="5" name="TextBox 4"/>
          <p:cNvSpPr txBox="1"/>
          <p:nvPr/>
        </p:nvSpPr>
        <p:spPr>
          <a:xfrm>
            <a:off x="1905001" y="6400801"/>
            <a:ext cx="6995441" cy="307777"/>
          </a:xfrm>
          <a:prstGeom prst="rect">
            <a:avLst/>
          </a:prstGeom>
          <a:noFill/>
        </p:spPr>
        <p:txBody>
          <a:bodyPr wrap="none" rtlCol="0">
            <a:spAutoFit/>
          </a:bodyPr>
          <a:lstStyle/>
          <a:p>
            <a:r>
              <a:rPr lang="en-US" sz="1400" dirty="0">
                <a:solidFill>
                  <a:schemeClr val="bg1"/>
                </a:solidFill>
              </a:rPr>
              <a:t>Saitz R  </a:t>
            </a:r>
            <a:r>
              <a:rPr lang="en-US" sz="1400" i="1" dirty="0">
                <a:solidFill>
                  <a:schemeClr val="bg1"/>
                </a:solidFill>
              </a:rPr>
              <a:t>NEJM </a:t>
            </a:r>
            <a:r>
              <a:rPr lang="en-US" sz="1400" dirty="0">
                <a:solidFill>
                  <a:schemeClr val="bg1"/>
                </a:solidFill>
              </a:rPr>
              <a:t>2005; Franck J </a:t>
            </a:r>
            <a:r>
              <a:rPr lang="en-US" sz="1400" i="1" dirty="0">
                <a:solidFill>
                  <a:schemeClr val="bg1"/>
                </a:solidFill>
              </a:rPr>
              <a:t>Current Opinion </a:t>
            </a:r>
            <a:r>
              <a:rPr lang="en-US" sz="1400" i="1" dirty="0" err="1">
                <a:solidFill>
                  <a:schemeClr val="bg1"/>
                </a:solidFill>
              </a:rPr>
              <a:t>Neurobio</a:t>
            </a:r>
            <a:r>
              <a:rPr lang="en-US" sz="1400" i="1" dirty="0">
                <a:solidFill>
                  <a:schemeClr val="bg1"/>
                </a:solidFill>
              </a:rPr>
              <a:t> </a:t>
            </a:r>
            <a:r>
              <a:rPr lang="en-US" sz="1400" dirty="0">
                <a:solidFill>
                  <a:schemeClr val="bg1"/>
                </a:solidFill>
              </a:rPr>
              <a:t>2013; </a:t>
            </a:r>
            <a:r>
              <a:rPr lang="en-US" sz="1400" dirty="0" err="1">
                <a:solidFill>
                  <a:schemeClr val="bg1"/>
                </a:solidFill>
              </a:rPr>
              <a:t>McCance</a:t>
            </a:r>
            <a:r>
              <a:rPr lang="en-US" sz="1400" dirty="0">
                <a:solidFill>
                  <a:schemeClr val="bg1"/>
                </a:solidFill>
              </a:rPr>
              <a:t>-Katz EF </a:t>
            </a:r>
            <a:r>
              <a:rPr lang="en-US" sz="1400" i="1" dirty="0">
                <a:solidFill>
                  <a:schemeClr val="bg1"/>
                </a:solidFill>
              </a:rPr>
              <a:t>Am J Add</a:t>
            </a:r>
            <a:r>
              <a:rPr lang="en-US" sz="1400" dirty="0">
                <a:solidFill>
                  <a:schemeClr val="bg1"/>
                </a:solidFill>
              </a:rPr>
              <a:t> 2014</a:t>
            </a:r>
          </a:p>
        </p:txBody>
      </p:sp>
    </p:spTree>
    <p:extLst>
      <p:ext uri="{BB962C8B-B14F-4D97-AF65-F5344CB8AC3E}">
        <p14:creationId xmlns:p14="http://schemas.microsoft.com/office/powerpoint/2010/main" val="3736797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59417"/>
            <a:ext cx="8229600" cy="1066800"/>
          </a:xfrm>
        </p:spPr>
        <p:txBody>
          <a:bodyPr/>
          <a:lstStyle/>
          <a:p>
            <a:pPr algn="ctr"/>
            <a:r>
              <a:rPr lang="en-US" dirty="0" err="1"/>
              <a:t>Acamprosate</a:t>
            </a:r>
            <a:endParaRPr lang="en-US" dirty="0"/>
          </a:p>
        </p:txBody>
      </p:sp>
      <p:graphicFrame>
        <p:nvGraphicFramePr>
          <p:cNvPr id="4" name="Content Placeholder 3"/>
          <p:cNvGraphicFramePr>
            <a:graphicFrameLocks noGrp="1"/>
          </p:cNvGraphicFramePr>
          <p:nvPr>
            <p:ph idx="1"/>
          </p:nvPr>
        </p:nvGraphicFramePr>
        <p:xfrm>
          <a:off x="1981200" y="1869440"/>
          <a:ext cx="8229600" cy="3952239"/>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20000"/>
                    </a:ext>
                  </a:extLst>
                </a:gridCol>
                <a:gridCol w="5791200">
                  <a:extLst>
                    <a:ext uri="{9D8B030D-6E8A-4147-A177-3AD203B41FA5}">
                      <a16:colId xmlns:a16="http://schemas.microsoft.com/office/drawing/2014/main" val="20001"/>
                    </a:ext>
                  </a:extLst>
                </a:gridCol>
              </a:tblGrid>
              <a:tr h="370840">
                <a:tc>
                  <a:txBody>
                    <a:bodyPr/>
                    <a:lstStyle/>
                    <a:p>
                      <a:r>
                        <a:rPr lang="en-US" dirty="0"/>
                        <a:t>Property</a:t>
                      </a:r>
                    </a:p>
                  </a:txBody>
                  <a:tcPr/>
                </a:tc>
                <a:tc>
                  <a:txBody>
                    <a:bodyPr/>
                    <a:lstStyle/>
                    <a:p>
                      <a:r>
                        <a:rPr lang="en-US" dirty="0"/>
                        <a:t>Description</a:t>
                      </a:r>
                    </a:p>
                  </a:txBody>
                  <a:tcPr/>
                </a:tc>
                <a:extLst>
                  <a:ext uri="{0D108BD9-81ED-4DB2-BD59-A6C34878D82A}">
                    <a16:rowId xmlns:a16="http://schemas.microsoft.com/office/drawing/2014/main" val="10000"/>
                  </a:ext>
                </a:extLst>
              </a:tr>
              <a:tr h="370840">
                <a:tc>
                  <a:txBody>
                    <a:bodyPr/>
                    <a:lstStyle/>
                    <a:p>
                      <a:r>
                        <a:rPr lang="en-US" dirty="0"/>
                        <a:t>Mechanism</a:t>
                      </a:r>
                    </a:p>
                  </a:txBody>
                  <a:tcPr/>
                </a:tc>
                <a:tc>
                  <a:txBody>
                    <a:bodyPr/>
                    <a:lstStyle/>
                    <a:p>
                      <a:r>
                        <a:rPr lang="en-US" dirty="0"/>
                        <a:t>NMDA modulator to promote glutamate</a:t>
                      </a:r>
                      <a:r>
                        <a:rPr lang="en-US" baseline="0" dirty="0"/>
                        <a:t> and GABA balance; decreases dopamine excitability</a:t>
                      </a:r>
                      <a:endParaRPr lang="en-US" dirty="0"/>
                    </a:p>
                  </a:txBody>
                  <a:tcPr/>
                </a:tc>
                <a:extLst>
                  <a:ext uri="{0D108BD9-81ED-4DB2-BD59-A6C34878D82A}">
                    <a16:rowId xmlns:a16="http://schemas.microsoft.com/office/drawing/2014/main" val="10001"/>
                  </a:ext>
                </a:extLst>
              </a:tr>
              <a:tr h="370840">
                <a:tc>
                  <a:txBody>
                    <a:bodyPr/>
                    <a:lstStyle/>
                    <a:p>
                      <a:r>
                        <a:rPr lang="en-US" dirty="0"/>
                        <a:t>Effect</a:t>
                      </a:r>
                    </a:p>
                  </a:txBody>
                  <a:tcPr/>
                </a:tc>
                <a:tc>
                  <a:txBody>
                    <a:bodyPr/>
                    <a:lstStyle/>
                    <a:p>
                      <a:r>
                        <a:rPr lang="en-US" dirty="0"/>
                        <a:t>Decreasing</a:t>
                      </a:r>
                      <a:r>
                        <a:rPr lang="en-US" baseline="0" dirty="0"/>
                        <a:t> craving </a:t>
                      </a:r>
                      <a:endParaRPr lang="en-US" dirty="0"/>
                    </a:p>
                  </a:txBody>
                  <a:tcPr/>
                </a:tc>
                <a:extLst>
                  <a:ext uri="{0D108BD9-81ED-4DB2-BD59-A6C34878D82A}">
                    <a16:rowId xmlns:a16="http://schemas.microsoft.com/office/drawing/2014/main" val="10002"/>
                  </a:ext>
                </a:extLst>
              </a:tr>
              <a:tr h="370840">
                <a:tc>
                  <a:txBody>
                    <a:bodyPr/>
                    <a:lstStyle/>
                    <a:p>
                      <a:r>
                        <a:rPr lang="en-US" dirty="0"/>
                        <a:t>Dosing</a:t>
                      </a:r>
                    </a:p>
                  </a:txBody>
                  <a:tcPr/>
                </a:tc>
                <a:tc>
                  <a:txBody>
                    <a:bodyPr/>
                    <a:lstStyle/>
                    <a:p>
                      <a:r>
                        <a:rPr lang="en-US" dirty="0"/>
                        <a:t>666mg</a:t>
                      </a:r>
                      <a:r>
                        <a:rPr lang="en-US" baseline="0" dirty="0"/>
                        <a:t> three times daily </a:t>
                      </a:r>
                      <a:endParaRPr lang="en-US" dirty="0"/>
                    </a:p>
                  </a:txBody>
                  <a:tcPr/>
                </a:tc>
                <a:extLst>
                  <a:ext uri="{0D108BD9-81ED-4DB2-BD59-A6C34878D82A}">
                    <a16:rowId xmlns:a16="http://schemas.microsoft.com/office/drawing/2014/main" val="10003"/>
                  </a:ext>
                </a:extLst>
              </a:tr>
              <a:tr h="370840">
                <a:tc>
                  <a:txBody>
                    <a:bodyPr/>
                    <a:lstStyle/>
                    <a:p>
                      <a:r>
                        <a:rPr lang="en-US" dirty="0"/>
                        <a:t>Side Effects</a:t>
                      </a:r>
                    </a:p>
                  </a:txBody>
                  <a:tcPr/>
                </a:tc>
                <a:tc>
                  <a:txBody>
                    <a:bodyPr/>
                    <a:lstStyle/>
                    <a:p>
                      <a:r>
                        <a:rPr lang="en-US" dirty="0"/>
                        <a:t>Diarrhea</a:t>
                      </a:r>
                    </a:p>
                  </a:txBody>
                  <a:tcPr/>
                </a:tc>
                <a:extLst>
                  <a:ext uri="{0D108BD9-81ED-4DB2-BD59-A6C34878D82A}">
                    <a16:rowId xmlns:a16="http://schemas.microsoft.com/office/drawing/2014/main" val="10004"/>
                  </a:ext>
                </a:extLst>
              </a:tr>
              <a:tr h="370840">
                <a:tc>
                  <a:txBody>
                    <a:bodyPr/>
                    <a:lstStyle/>
                    <a:p>
                      <a:r>
                        <a:rPr lang="en-US" dirty="0"/>
                        <a:t>Cautions</a:t>
                      </a:r>
                    </a:p>
                  </a:txBody>
                  <a:tcPr/>
                </a:tc>
                <a:tc>
                  <a:txBody>
                    <a:bodyPr/>
                    <a:lstStyle/>
                    <a:p>
                      <a:r>
                        <a:rPr lang="en-US" dirty="0"/>
                        <a:t>Contraindicated</a:t>
                      </a:r>
                      <a:r>
                        <a:rPr lang="en-US" baseline="0" dirty="0"/>
                        <a:t> in renal insufficiency (</a:t>
                      </a:r>
                      <a:r>
                        <a:rPr lang="en-US" baseline="0" dirty="0" err="1"/>
                        <a:t>creatinine</a:t>
                      </a:r>
                      <a:r>
                        <a:rPr lang="en-US" baseline="0" dirty="0"/>
                        <a:t> clearance </a:t>
                      </a:r>
                      <a:r>
                        <a:rPr lang="en-US" u="sng" baseline="0" dirty="0"/>
                        <a:t>&lt;</a:t>
                      </a:r>
                      <a:r>
                        <a:rPr lang="en-US" u="none" baseline="0" dirty="0"/>
                        <a:t> 30 ml/min); half a dose in those with </a:t>
                      </a:r>
                      <a:r>
                        <a:rPr lang="en-US" u="none" baseline="0" dirty="0" err="1"/>
                        <a:t>creatinine</a:t>
                      </a:r>
                      <a:r>
                        <a:rPr lang="en-US" u="none" baseline="0" dirty="0"/>
                        <a:t> clearance &gt;30-50 ml/min</a:t>
                      </a:r>
                      <a:endParaRPr lang="en-US" dirty="0"/>
                    </a:p>
                  </a:txBody>
                  <a:tcPr/>
                </a:tc>
                <a:extLst>
                  <a:ext uri="{0D108BD9-81ED-4DB2-BD59-A6C34878D82A}">
                    <a16:rowId xmlns:a16="http://schemas.microsoft.com/office/drawing/2014/main" val="10005"/>
                  </a:ext>
                </a:extLst>
              </a:tr>
              <a:tr h="370840">
                <a:tc>
                  <a:txBody>
                    <a:bodyPr/>
                    <a:lstStyle/>
                    <a:p>
                      <a:r>
                        <a:rPr lang="en-US" dirty="0"/>
                        <a:t>Clinical</a:t>
                      </a:r>
                      <a:r>
                        <a:rPr lang="en-US" baseline="0" dirty="0"/>
                        <a:t> Effectiveness</a:t>
                      </a:r>
                      <a:endParaRPr lang="en-US" dirty="0"/>
                    </a:p>
                  </a:txBody>
                  <a:tcPr/>
                </a:tc>
                <a:tc>
                  <a:txBody>
                    <a:bodyPr/>
                    <a:lstStyle/>
                    <a:p>
                      <a:r>
                        <a:rPr lang="en-US" dirty="0"/>
                        <a:t>Variable data (negative results COMBINE and</a:t>
                      </a:r>
                      <a:r>
                        <a:rPr lang="en-US" baseline="0" dirty="0"/>
                        <a:t> PREDICT)</a:t>
                      </a:r>
                      <a:r>
                        <a:rPr lang="en-US" dirty="0"/>
                        <a:t>;</a:t>
                      </a:r>
                      <a:r>
                        <a:rPr lang="en-US" baseline="0" dirty="0"/>
                        <a:t> most effective with detoxification prior to treatment initiation and goal of promoting and maintaining abstinence</a:t>
                      </a:r>
                      <a:endParaRPr lang="en-US" dirty="0"/>
                    </a:p>
                  </a:txBody>
                  <a:tcPr/>
                </a:tc>
                <a:extLst>
                  <a:ext uri="{0D108BD9-81ED-4DB2-BD59-A6C34878D82A}">
                    <a16:rowId xmlns:a16="http://schemas.microsoft.com/office/drawing/2014/main" val="10006"/>
                  </a:ext>
                </a:extLst>
              </a:tr>
            </a:tbl>
          </a:graphicData>
        </a:graphic>
      </p:graphicFrame>
      <p:sp>
        <p:nvSpPr>
          <p:cNvPr id="5" name="TextBox 4"/>
          <p:cNvSpPr txBox="1"/>
          <p:nvPr/>
        </p:nvSpPr>
        <p:spPr>
          <a:xfrm>
            <a:off x="2133601" y="6324600"/>
            <a:ext cx="5553315" cy="861774"/>
          </a:xfrm>
          <a:prstGeom prst="rect">
            <a:avLst/>
          </a:prstGeom>
          <a:noFill/>
        </p:spPr>
        <p:txBody>
          <a:bodyPr wrap="none" rtlCol="0">
            <a:spAutoFit/>
          </a:bodyPr>
          <a:lstStyle/>
          <a:p>
            <a:r>
              <a:rPr lang="en-US" sz="1600" dirty="0">
                <a:solidFill>
                  <a:schemeClr val="bg1"/>
                </a:solidFill>
              </a:rPr>
              <a:t>Saitz R  </a:t>
            </a:r>
            <a:r>
              <a:rPr lang="en-US" sz="1600" i="1" dirty="0">
                <a:solidFill>
                  <a:schemeClr val="bg1"/>
                </a:solidFill>
              </a:rPr>
              <a:t>NEJM </a:t>
            </a:r>
            <a:r>
              <a:rPr lang="en-US" sz="1600" dirty="0">
                <a:solidFill>
                  <a:schemeClr val="bg1"/>
                </a:solidFill>
              </a:rPr>
              <a:t>2005; Franck J </a:t>
            </a:r>
            <a:r>
              <a:rPr lang="en-US" sz="1600" i="1" dirty="0">
                <a:solidFill>
                  <a:schemeClr val="bg1"/>
                </a:solidFill>
              </a:rPr>
              <a:t>Current Opinions in </a:t>
            </a:r>
            <a:r>
              <a:rPr lang="en-US" sz="1600" i="1" dirty="0" err="1">
                <a:solidFill>
                  <a:schemeClr val="bg1"/>
                </a:solidFill>
              </a:rPr>
              <a:t>Neurobiol</a:t>
            </a:r>
            <a:r>
              <a:rPr lang="en-US" sz="1600" i="1" dirty="0">
                <a:solidFill>
                  <a:schemeClr val="bg1"/>
                </a:solidFill>
              </a:rPr>
              <a:t> </a:t>
            </a:r>
            <a:r>
              <a:rPr lang="en-US" sz="1600" dirty="0">
                <a:solidFill>
                  <a:schemeClr val="bg1"/>
                </a:solidFill>
              </a:rPr>
              <a:t>2013;</a:t>
            </a:r>
          </a:p>
          <a:p>
            <a:r>
              <a:rPr lang="en-US" sz="1600" dirty="0" err="1">
                <a:solidFill>
                  <a:schemeClr val="bg1"/>
                </a:solidFill>
              </a:rPr>
              <a:t>Maisel</a:t>
            </a:r>
            <a:r>
              <a:rPr lang="en-US" sz="1600" dirty="0">
                <a:solidFill>
                  <a:schemeClr val="bg1"/>
                </a:solidFill>
              </a:rPr>
              <a:t> NC </a:t>
            </a:r>
            <a:r>
              <a:rPr lang="en-US" sz="1600" i="1" dirty="0">
                <a:solidFill>
                  <a:schemeClr val="bg1"/>
                </a:solidFill>
              </a:rPr>
              <a:t>Addiction</a:t>
            </a:r>
            <a:r>
              <a:rPr lang="en-US" sz="1600" dirty="0">
                <a:solidFill>
                  <a:schemeClr val="bg1"/>
                </a:solidFill>
              </a:rPr>
              <a:t> 2013</a:t>
            </a:r>
          </a:p>
          <a:p>
            <a:endParaRPr lang="en-US" dirty="0"/>
          </a:p>
        </p:txBody>
      </p:sp>
    </p:spTree>
    <p:extLst>
      <p:ext uri="{BB962C8B-B14F-4D97-AF65-F5344CB8AC3E}">
        <p14:creationId xmlns:p14="http://schemas.microsoft.com/office/powerpoint/2010/main" val="16682275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04800"/>
            <a:ext cx="8229600" cy="1066800"/>
          </a:xfrm>
        </p:spPr>
        <p:txBody>
          <a:bodyPr/>
          <a:lstStyle/>
          <a:p>
            <a:pPr algn="ctr"/>
            <a:r>
              <a:rPr lang="en-US" dirty="0" err="1"/>
              <a:t>Naltrexone</a:t>
            </a:r>
            <a:r>
              <a:rPr lang="en-US" dirty="0"/>
              <a:t>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53621808"/>
              </p:ext>
            </p:extLst>
          </p:nvPr>
        </p:nvGraphicFramePr>
        <p:xfrm>
          <a:off x="1981200" y="1341120"/>
          <a:ext cx="8229600" cy="4861559"/>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20000"/>
                    </a:ext>
                  </a:extLst>
                </a:gridCol>
                <a:gridCol w="5791200">
                  <a:extLst>
                    <a:ext uri="{9D8B030D-6E8A-4147-A177-3AD203B41FA5}">
                      <a16:colId xmlns:a16="http://schemas.microsoft.com/office/drawing/2014/main" val="20001"/>
                    </a:ext>
                  </a:extLst>
                </a:gridCol>
              </a:tblGrid>
              <a:tr h="370840">
                <a:tc>
                  <a:txBody>
                    <a:bodyPr/>
                    <a:lstStyle/>
                    <a:p>
                      <a:r>
                        <a:rPr lang="en-US" dirty="0"/>
                        <a:t>Property</a:t>
                      </a:r>
                    </a:p>
                  </a:txBody>
                  <a:tcPr/>
                </a:tc>
                <a:tc>
                  <a:txBody>
                    <a:bodyPr/>
                    <a:lstStyle/>
                    <a:p>
                      <a:r>
                        <a:rPr lang="en-US" dirty="0"/>
                        <a:t>Description</a:t>
                      </a:r>
                    </a:p>
                  </a:txBody>
                  <a:tcPr/>
                </a:tc>
                <a:extLst>
                  <a:ext uri="{0D108BD9-81ED-4DB2-BD59-A6C34878D82A}">
                    <a16:rowId xmlns:a16="http://schemas.microsoft.com/office/drawing/2014/main" val="10000"/>
                  </a:ext>
                </a:extLst>
              </a:tr>
              <a:tr h="370840">
                <a:tc>
                  <a:txBody>
                    <a:bodyPr/>
                    <a:lstStyle/>
                    <a:p>
                      <a:r>
                        <a:rPr lang="en-US" dirty="0"/>
                        <a:t>Mechanism</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μ-</a:t>
                      </a:r>
                      <a:r>
                        <a:rPr lang="en-US" dirty="0" err="1"/>
                        <a:t>opioid</a:t>
                      </a:r>
                      <a:r>
                        <a:rPr lang="en-US" dirty="0"/>
                        <a:t> receptor antagonist</a:t>
                      </a:r>
                    </a:p>
                  </a:txBody>
                  <a:tcPr/>
                </a:tc>
                <a:extLst>
                  <a:ext uri="{0D108BD9-81ED-4DB2-BD59-A6C34878D82A}">
                    <a16:rowId xmlns:a16="http://schemas.microsoft.com/office/drawing/2014/main" val="10001"/>
                  </a:ext>
                </a:extLst>
              </a:tr>
              <a:tr h="370840">
                <a:tc>
                  <a:txBody>
                    <a:bodyPr/>
                    <a:lstStyle/>
                    <a:p>
                      <a:r>
                        <a:rPr lang="en-US" dirty="0"/>
                        <a:t>Effect</a:t>
                      </a:r>
                    </a:p>
                  </a:txBody>
                  <a:tcPr/>
                </a:tc>
                <a:tc>
                  <a:txBody>
                    <a:bodyPr/>
                    <a:lstStyle/>
                    <a:p>
                      <a:r>
                        <a:rPr lang="en-US" dirty="0"/>
                        <a:t>Decreases</a:t>
                      </a:r>
                      <a:r>
                        <a:rPr lang="en-US" baseline="0" dirty="0"/>
                        <a:t> euphoria with alcohol</a:t>
                      </a:r>
                    </a:p>
                    <a:p>
                      <a:r>
                        <a:rPr lang="en-US" baseline="0" dirty="0"/>
                        <a:t>Decreases alcohol craving</a:t>
                      </a:r>
                    </a:p>
                    <a:p>
                      <a:r>
                        <a:rPr lang="en-US" baseline="0" dirty="0"/>
                        <a:t>Decreases heavy drinking days</a:t>
                      </a:r>
                    </a:p>
                  </a:txBody>
                  <a:tcPr/>
                </a:tc>
                <a:extLst>
                  <a:ext uri="{0D108BD9-81ED-4DB2-BD59-A6C34878D82A}">
                    <a16:rowId xmlns:a16="http://schemas.microsoft.com/office/drawing/2014/main" val="10002"/>
                  </a:ext>
                </a:extLst>
              </a:tr>
              <a:tr h="370840">
                <a:tc>
                  <a:txBody>
                    <a:bodyPr/>
                    <a:lstStyle/>
                    <a:p>
                      <a:r>
                        <a:rPr lang="en-US" dirty="0"/>
                        <a:t>Dosing</a:t>
                      </a:r>
                    </a:p>
                  </a:txBody>
                  <a:tcPr/>
                </a:tc>
                <a:tc>
                  <a:txBody>
                    <a:bodyPr/>
                    <a:lstStyle/>
                    <a:p>
                      <a:r>
                        <a:rPr lang="en-US" dirty="0"/>
                        <a:t>Oral:</a:t>
                      </a:r>
                      <a:r>
                        <a:rPr lang="en-US" baseline="0" dirty="0"/>
                        <a:t> </a:t>
                      </a:r>
                      <a:r>
                        <a:rPr lang="en-US" baseline="0" dirty="0">
                          <a:sym typeface="Wingdings" pitchFamily="2" charset="2"/>
                        </a:rPr>
                        <a:t>50mg daily</a:t>
                      </a:r>
                    </a:p>
                    <a:p>
                      <a:r>
                        <a:rPr lang="en-US" baseline="0" dirty="0">
                          <a:sym typeface="Wingdings" pitchFamily="2" charset="2"/>
                        </a:rPr>
                        <a:t>Injectable: 380mg </a:t>
                      </a:r>
                      <a:endParaRPr lang="en-US" dirty="0"/>
                    </a:p>
                  </a:txBody>
                  <a:tcPr/>
                </a:tc>
                <a:extLst>
                  <a:ext uri="{0D108BD9-81ED-4DB2-BD59-A6C34878D82A}">
                    <a16:rowId xmlns:a16="http://schemas.microsoft.com/office/drawing/2014/main" val="10003"/>
                  </a:ext>
                </a:extLst>
              </a:tr>
              <a:tr h="370840">
                <a:tc>
                  <a:txBody>
                    <a:bodyPr/>
                    <a:lstStyle/>
                    <a:p>
                      <a:r>
                        <a:rPr lang="en-US" dirty="0"/>
                        <a:t>Side</a:t>
                      </a:r>
                      <a:r>
                        <a:rPr lang="en-US" baseline="0" dirty="0"/>
                        <a:t> Effects</a:t>
                      </a:r>
                      <a:endParaRPr lang="en-US" dirty="0"/>
                    </a:p>
                  </a:txBody>
                  <a:tcPr/>
                </a:tc>
                <a:tc>
                  <a:txBody>
                    <a:bodyPr/>
                    <a:lstStyle/>
                    <a:p>
                      <a:r>
                        <a:rPr lang="en-US" dirty="0"/>
                        <a:t>Nausea, headache,</a:t>
                      </a:r>
                      <a:r>
                        <a:rPr lang="en-US" baseline="0" dirty="0"/>
                        <a:t> dizziness, nervousness, fatigue, insomnia, vomiting, anxiety, somnolence, dry mouth, dyspepsia, elevated LFTs, depression </a:t>
                      </a:r>
                      <a:endParaRPr lang="en-US" dirty="0"/>
                    </a:p>
                  </a:txBody>
                  <a:tcPr/>
                </a:tc>
                <a:extLst>
                  <a:ext uri="{0D108BD9-81ED-4DB2-BD59-A6C34878D82A}">
                    <a16:rowId xmlns:a16="http://schemas.microsoft.com/office/drawing/2014/main" val="10004"/>
                  </a:ext>
                </a:extLst>
              </a:tr>
              <a:tr h="370840">
                <a:tc>
                  <a:txBody>
                    <a:bodyPr/>
                    <a:lstStyle/>
                    <a:p>
                      <a:r>
                        <a:rPr lang="en-US" dirty="0"/>
                        <a:t>Cautions</a:t>
                      </a:r>
                    </a:p>
                  </a:txBody>
                  <a:tcPr/>
                </a:tc>
                <a:tc>
                  <a:txBody>
                    <a:bodyPr/>
                    <a:lstStyle/>
                    <a:p>
                      <a:r>
                        <a:rPr lang="en-US" dirty="0"/>
                        <a:t>Contraindicated</a:t>
                      </a:r>
                      <a:r>
                        <a:rPr lang="en-US" baseline="0" dirty="0"/>
                        <a:t> in patients with opioid use; relatively contraindicated in patients with hepatitis or cirrhosis</a:t>
                      </a:r>
                      <a:endParaRPr lang="en-US" dirty="0"/>
                    </a:p>
                  </a:txBody>
                  <a:tcPr/>
                </a:tc>
                <a:extLst>
                  <a:ext uri="{0D108BD9-81ED-4DB2-BD59-A6C34878D82A}">
                    <a16:rowId xmlns:a16="http://schemas.microsoft.com/office/drawing/2014/main" val="10005"/>
                  </a:ext>
                </a:extLst>
              </a:tr>
              <a:tr h="370840">
                <a:tc>
                  <a:txBody>
                    <a:bodyPr/>
                    <a:lstStyle/>
                    <a:p>
                      <a:r>
                        <a:rPr lang="en-US" dirty="0"/>
                        <a:t>Suggested</a:t>
                      </a:r>
                      <a:r>
                        <a:rPr lang="en-US" baseline="0" dirty="0"/>
                        <a:t> Monitoring</a:t>
                      </a:r>
                      <a:endParaRPr lang="en-US" dirty="0"/>
                    </a:p>
                  </a:txBody>
                  <a:tcPr/>
                </a:tc>
                <a:tc>
                  <a:txBody>
                    <a:bodyPr/>
                    <a:lstStyle/>
                    <a:p>
                      <a:r>
                        <a:rPr lang="en-US" dirty="0"/>
                        <a:t>Symptoms</a:t>
                      </a:r>
                      <a:r>
                        <a:rPr lang="en-US" baseline="0" dirty="0"/>
                        <a:t> and periodic LFTs </a:t>
                      </a:r>
                      <a:endParaRPr lang="en-US" dirty="0"/>
                    </a:p>
                  </a:txBody>
                  <a:tcPr/>
                </a:tc>
                <a:extLst>
                  <a:ext uri="{0D108BD9-81ED-4DB2-BD59-A6C34878D82A}">
                    <a16:rowId xmlns:a16="http://schemas.microsoft.com/office/drawing/2014/main" val="10006"/>
                  </a:ext>
                </a:extLst>
              </a:tr>
              <a:tr h="370840">
                <a:tc>
                  <a:txBody>
                    <a:bodyPr/>
                    <a:lstStyle/>
                    <a:p>
                      <a:r>
                        <a:rPr lang="en-US" dirty="0"/>
                        <a:t>Administration</a:t>
                      </a:r>
                    </a:p>
                  </a:txBody>
                  <a:tcPr/>
                </a:tc>
                <a:tc>
                  <a:txBody>
                    <a:bodyPr/>
                    <a:lstStyle/>
                    <a:p>
                      <a:r>
                        <a:rPr lang="en-US" dirty="0"/>
                        <a:t>Appropriate</a:t>
                      </a:r>
                      <a:r>
                        <a:rPr lang="en-US" baseline="0" dirty="0"/>
                        <a:t> for those not committed to abstinence and does not require abstinence prior to initiation </a:t>
                      </a:r>
                      <a:endParaRPr lang="en-US" dirty="0"/>
                    </a:p>
                  </a:txBody>
                  <a:tcPr/>
                </a:tc>
                <a:extLst>
                  <a:ext uri="{0D108BD9-81ED-4DB2-BD59-A6C34878D82A}">
                    <a16:rowId xmlns:a16="http://schemas.microsoft.com/office/drawing/2014/main" val="10007"/>
                  </a:ext>
                </a:extLst>
              </a:tr>
            </a:tbl>
          </a:graphicData>
        </a:graphic>
      </p:graphicFrame>
      <p:sp>
        <p:nvSpPr>
          <p:cNvPr id="5" name="TextBox 4"/>
          <p:cNvSpPr txBox="1"/>
          <p:nvPr/>
        </p:nvSpPr>
        <p:spPr>
          <a:xfrm>
            <a:off x="1905001" y="6400801"/>
            <a:ext cx="1959191" cy="646331"/>
          </a:xfrm>
          <a:prstGeom prst="rect">
            <a:avLst/>
          </a:prstGeom>
          <a:noFill/>
        </p:spPr>
        <p:txBody>
          <a:bodyPr wrap="none" rtlCol="0">
            <a:spAutoFit/>
          </a:bodyPr>
          <a:lstStyle/>
          <a:p>
            <a:r>
              <a:rPr lang="en-US" dirty="0">
                <a:solidFill>
                  <a:schemeClr val="bg1"/>
                </a:solidFill>
              </a:rPr>
              <a:t>Saitz R  </a:t>
            </a:r>
            <a:r>
              <a:rPr lang="en-US" i="1" dirty="0">
                <a:solidFill>
                  <a:schemeClr val="bg1"/>
                </a:solidFill>
              </a:rPr>
              <a:t>NEJM </a:t>
            </a:r>
            <a:r>
              <a:rPr lang="en-US" dirty="0">
                <a:solidFill>
                  <a:schemeClr val="bg1"/>
                </a:solidFill>
              </a:rPr>
              <a:t>2005</a:t>
            </a:r>
          </a:p>
          <a:p>
            <a:endParaRPr lang="en-US" dirty="0">
              <a:solidFill>
                <a:schemeClr val="bg1"/>
              </a:solidFill>
            </a:endParaRPr>
          </a:p>
        </p:txBody>
      </p:sp>
    </p:spTree>
    <p:extLst>
      <p:ext uri="{BB962C8B-B14F-4D97-AF65-F5344CB8AC3E}">
        <p14:creationId xmlns:p14="http://schemas.microsoft.com/office/powerpoint/2010/main" val="26578946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Naltrexone Safety in HIV: LFTs </a:t>
            </a:r>
          </a:p>
        </p:txBody>
      </p:sp>
      <p:pic>
        <p:nvPicPr>
          <p:cNvPr id="4" name="Content Placeholder 3"/>
          <p:cNvPicPr>
            <a:picLocks noGrp="1" noChangeAspect="1"/>
          </p:cNvPicPr>
          <p:nvPr>
            <p:ph idx="1"/>
          </p:nvPr>
        </p:nvPicPr>
        <p:blipFill>
          <a:blip r:embed="rId3"/>
          <a:stretch>
            <a:fillRect/>
          </a:stretch>
        </p:blipFill>
        <p:spPr>
          <a:xfrm>
            <a:off x="3208149" y="2309247"/>
            <a:ext cx="5997843" cy="3804635"/>
          </a:xfrm>
          <a:prstGeom prst="rect">
            <a:avLst/>
          </a:prstGeom>
        </p:spPr>
      </p:pic>
      <p:sp>
        <p:nvSpPr>
          <p:cNvPr id="5" name="TextBox 4"/>
          <p:cNvSpPr txBox="1"/>
          <p:nvPr/>
        </p:nvSpPr>
        <p:spPr>
          <a:xfrm>
            <a:off x="1981200" y="6400800"/>
            <a:ext cx="2859052" cy="369332"/>
          </a:xfrm>
          <a:prstGeom prst="rect">
            <a:avLst/>
          </a:prstGeom>
          <a:noFill/>
        </p:spPr>
        <p:txBody>
          <a:bodyPr wrap="none" rtlCol="0">
            <a:spAutoFit/>
          </a:bodyPr>
          <a:lstStyle/>
          <a:p>
            <a:r>
              <a:rPr lang="en-US" dirty="0">
                <a:solidFill>
                  <a:schemeClr val="bg1"/>
                </a:solidFill>
              </a:rPr>
              <a:t>Tetrault JM et al.  </a:t>
            </a:r>
            <a:r>
              <a:rPr lang="en-US" i="1" dirty="0">
                <a:solidFill>
                  <a:schemeClr val="bg1"/>
                </a:solidFill>
              </a:rPr>
              <a:t>ACER</a:t>
            </a:r>
            <a:r>
              <a:rPr lang="en-US" dirty="0">
                <a:solidFill>
                  <a:schemeClr val="bg1"/>
                </a:solidFill>
              </a:rPr>
              <a:t> 2011</a:t>
            </a:r>
          </a:p>
        </p:txBody>
      </p:sp>
    </p:spTree>
    <p:extLst>
      <p:ext uri="{BB962C8B-B14F-4D97-AF65-F5344CB8AC3E}">
        <p14:creationId xmlns:p14="http://schemas.microsoft.com/office/powerpoint/2010/main" val="33168648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Naltrexone Safety in HIV: </a:t>
            </a:r>
            <a:br>
              <a:rPr lang="en-US" dirty="0"/>
            </a:br>
            <a:r>
              <a:rPr lang="en-US" dirty="0"/>
              <a:t>HIV Biomarkers</a:t>
            </a:r>
          </a:p>
        </p:txBody>
      </p:sp>
      <p:pic>
        <p:nvPicPr>
          <p:cNvPr id="4" name="Content Placeholder 3"/>
          <p:cNvPicPr>
            <a:picLocks noGrp="1" noChangeAspect="1"/>
          </p:cNvPicPr>
          <p:nvPr>
            <p:ph idx="1"/>
          </p:nvPr>
        </p:nvPicPr>
        <p:blipFill>
          <a:blip r:embed="rId3"/>
          <a:stretch>
            <a:fillRect/>
          </a:stretch>
        </p:blipFill>
        <p:spPr>
          <a:xfrm>
            <a:off x="2913681" y="2340244"/>
            <a:ext cx="6726265" cy="3672013"/>
          </a:xfrm>
          <a:prstGeom prst="rect">
            <a:avLst/>
          </a:prstGeom>
        </p:spPr>
      </p:pic>
      <p:sp>
        <p:nvSpPr>
          <p:cNvPr id="5" name="Rectangle 4"/>
          <p:cNvSpPr/>
          <p:nvPr/>
        </p:nvSpPr>
        <p:spPr>
          <a:xfrm>
            <a:off x="1826079" y="6336268"/>
            <a:ext cx="2859052" cy="369332"/>
          </a:xfrm>
          <a:prstGeom prst="rect">
            <a:avLst/>
          </a:prstGeom>
        </p:spPr>
        <p:txBody>
          <a:bodyPr wrap="none">
            <a:spAutoFit/>
          </a:bodyPr>
          <a:lstStyle/>
          <a:p>
            <a:r>
              <a:rPr lang="en-US" dirty="0">
                <a:solidFill>
                  <a:schemeClr val="bg1"/>
                </a:solidFill>
              </a:rPr>
              <a:t>Tetrault JM et al.  </a:t>
            </a:r>
            <a:r>
              <a:rPr lang="en-US" i="1" dirty="0">
                <a:solidFill>
                  <a:schemeClr val="bg1"/>
                </a:solidFill>
              </a:rPr>
              <a:t>ACER</a:t>
            </a:r>
            <a:r>
              <a:rPr lang="en-US" dirty="0">
                <a:solidFill>
                  <a:schemeClr val="bg1"/>
                </a:solidFill>
              </a:rPr>
              <a:t> 2011</a:t>
            </a:r>
          </a:p>
        </p:txBody>
      </p:sp>
    </p:spTree>
    <p:extLst>
      <p:ext uri="{BB962C8B-B14F-4D97-AF65-F5344CB8AC3E}">
        <p14:creationId xmlns:p14="http://schemas.microsoft.com/office/powerpoint/2010/main" val="34601606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Acamprosate</a:t>
            </a:r>
            <a:r>
              <a:rPr lang="en-US" dirty="0"/>
              <a:t> vs. </a:t>
            </a:r>
            <a:r>
              <a:rPr lang="en-US" dirty="0" err="1"/>
              <a:t>Naltrexone</a:t>
            </a:r>
            <a:endParaRPr lang="en-US" dirty="0"/>
          </a:p>
        </p:txBody>
      </p:sp>
      <p:sp>
        <p:nvSpPr>
          <p:cNvPr id="3" name="Content Placeholder 2"/>
          <p:cNvSpPr>
            <a:spLocks noGrp="1"/>
          </p:cNvSpPr>
          <p:nvPr>
            <p:ph idx="1"/>
          </p:nvPr>
        </p:nvSpPr>
        <p:spPr>
          <a:xfrm>
            <a:off x="1549831" y="2249424"/>
            <a:ext cx="8660969" cy="3389376"/>
          </a:xfrm>
        </p:spPr>
        <p:txBody>
          <a:bodyPr>
            <a:noAutofit/>
          </a:bodyPr>
          <a:lstStyle/>
          <a:p>
            <a:pPr>
              <a:buFont typeface="Wingdings" panose="05000000000000000000" pitchFamily="2" charset="2"/>
              <a:buChar char="§"/>
            </a:pPr>
            <a:r>
              <a:rPr lang="en-US" sz="2400" dirty="0">
                <a:solidFill>
                  <a:schemeClr val="tx1"/>
                </a:solidFill>
              </a:rPr>
              <a:t>Need to treat </a:t>
            </a:r>
            <a:r>
              <a:rPr lang="en-US" sz="2400" b="1" dirty="0">
                <a:solidFill>
                  <a:schemeClr val="accent2">
                    <a:lumMod val="75000"/>
                  </a:schemeClr>
                </a:solidFill>
              </a:rPr>
              <a:t>12</a:t>
            </a:r>
            <a:r>
              <a:rPr lang="en-US" sz="2400" dirty="0">
                <a:solidFill>
                  <a:schemeClr val="tx1"/>
                </a:solidFill>
              </a:rPr>
              <a:t> people with </a:t>
            </a:r>
            <a:r>
              <a:rPr lang="en-US" sz="2400" b="1" dirty="0" err="1">
                <a:solidFill>
                  <a:schemeClr val="tx1"/>
                </a:solidFill>
              </a:rPr>
              <a:t>acamprosate</a:t>
            </a:r>
            <a:r>
              <a:rPr lang="en-US" sz="2400" dirty="0">
                <a:solidFill>
                  <a:schemeClr val="tx1"/>
                </a:solidFill>
              </a:rPr>
              <a:t> to prevent return to any drinking </a:t>
            </a:r>
          </a:p>
          <a:p>
            <a:pPr>
              <a:buFont typeface="Wingdings" panose="05000000000000000000" pitchFamily="2" charset="2"/>
              <a:buChar char="§"/>
            </a:pPr>
            <a:endParaRPr lang="en-US" sz="2400" dirty="0">
              <a:solidFill>
                <a:schemeClr val="tx1"/>
              </a:solidFill>
            </a:endParaRPr>
          </a:p>
          <a:p>
            <a:pPr>
              <a:buFont typeface="Wingdings" panose="05000000000000000000" pitchFamily="2" charset="2"/>
              <a:buChar char="§"/>
            </a:pPr>
            <a:r>
              <a:rPr lang="en-US" sz="2400" dirty="0">
                <a:solidFill>
                  <a:schemeClr val="tx1"/>
                </a:solidFill>
              </a:rPr>
              <a:t>Need to treat </a:t>
            </a:r>
            <a:r>
              <a:rPr lang="en-US" sz="2400" b="1" dirty="0">
                <a:solidFill>
                  <a:schemeClr val="accent2">
                    <a:lumMod val="75000"/>
                  </a:schemeClr>
                </a:solidFill>
              </a:rPr>
              <a:t>20</a:t>
            </a:r>
            <a:r>
              <a:rPr lang="en-US" sz="2400" dirty="0">
                <a:solidFill>
                  <a:schemeClr val="tx1"/>
                </a:solidFill>
              </a:rPr>
              <a:t> people with </a:t>
            </a:r>
            <a:r>
              <a:rPr lang="en-US" sz="2400" b="1" dirty="0">
                <a:solidFill>
                  <a:schemeClr val="tx1"/>
                </a:solidFill>
              </a:rPr>
              <a:t>oral naltrexone</a:t>
            </a:r>
            <a:r>
              <a:rPr lang="en-US" sz="2400" dirty="0">
                <a:solidFill>
                  <a:schemeClr val="tx1"/>
                </a:solidFill>
              </a:rPr>
              <a:t> to prevent return to any drinking and </a:t>
            </a:r>
            <a:r>
              <a:rPr lang="en-US" sz="2400" b="1" dirty="0">
                <a:solidFill>
                  <a:schemeClr val="accent2">
                    <a:lumMod val="75000"/>
                  </a:schemeClr>
                </a:solidFill>
              </a:rPr>
              <a:t>12</a:t>
            </a:r>
            <a:r>
              <a:rPr lang="en-US" sz="2400" dirty="0">
                <a:solidFill>
                  <a:schemeClr val="tx1"/>
                </a:solidFill>
              </a:rPr>
              <a:t> to prevent return to heavy drinking </a:t>
            </a:r>
          </a:p>
          <a:p>
            <a:pPr>
              <a:buFont typeface="Wingdings" panose="05000000000000000000" pitchFamily="2" charset="2"/>
              <a:buChar char="§"/>
            </a:pPr>
            <a:endParaRPr lang="en-US" sz="2400" dirty="0">
              <a:solidFill>
                <a:schemeClr val="tx1"/>
              </a:solidFill>
            </a:endParaRPr>
          </a:p>
          <a:p>
            <a:pPr>
              <a:buFont typeface="Wingdings" panose="05000000000000000000" pitchFamily="2" charset="2"/>
              <a:buChar char="§"/>
            </a:pPr>
            <a:r>
              <a:rPr lang="en-US" sz="2400" dirty="0">
                <a:solidFill>
                  <a:schemeClr val="tx1"/>
                </a:solidFill>
              </a:rPr>
              <a:t>No significant differences with </a:t>
            </a:r>
            <a:r>
              <a:rPr lang="en-US" sz="2400" dirty="0" err="1">
                <a:solidFill>
                  <a:schemeClr val="tx1"/>
                </a:solidFill>
              </a:rPr>
              <a:t>acamprosate</a:t>
            </a:r>
            <a:r>
              <a:rPr lang="en-US" sz="2400" dirty="0">
                <a:solidFill>
                  <a:schemeClr val="tx1"/>
                </a:solidFill>
              </a:rPr>
              <a:t> vs. naltrexone in direct comparisons</a:t>
            </a:r>
          </a:p>
        </p:txBody>
      </p:sp>
      <p:sp>
        <p:nvSpPr>
          <p:cNvPr id="4" name="TextBox 3"/>
          <p:cNvSpPr txBox="1"/>
          <p:nvPr/>
        </p:nvSpPr>
        <p:spPr>
          <a:xfrm>
            <a:off x="2133600" y="6400800"/>
            <a:ext cx="1862176" cy="369332"/>
          </a:xfrm>
          <a:prstGeom prst="rect">
            <a:avLst/>
          </a:prstGeom>
          <a:noFill/>
        </p:spPr>
        <p:txBody>
          <a:bodyPr wrap="none" rtlCol="0">
            <a:spAutoFit/>
          </a:bodyPr>
          <a:lstStyle/>
          <a:p>
            <a:r>
              <a:rPr lang="en-US" dirty="0">
                <a:solidFill>
                  <a:schemeClr val="bg1"/>
                </a:solidFill>
              </a:rPr>
              <a:t>Jonas 2014 </a:t>
            </a:r>
            <a:r>
              <a:rPr lang="en-US" i="1" dirty="0">
                <a:solidFill>
                  <a:schemeClr val="bg1"/>
                </a:solidFill>
              </a:rPr>
              <a:t>JAMA </a:t>
            </a:r>
            <a:endParaRPr lang="en-US" dirty="0">
              <a:solidFill>
                <a:schemeClr val="bg1"/>
              </a:solidFill>
            </a:endParaRPr>
          </a:p>
        </p:txBody>
      </p:sp>
    </p:spTree>
    <p:extLst>
      <p:ext uri="{BB962C8B-B14F-4D97-AF65-F5344CB8AC3E}">
        <p14:creationId xmlns:p14="http://schemas.microsoft.com/office/powerpoint/2010/main" val="5132584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6F9F9-BFDC-4A3F-91D4-1A8A5AAEA5E1}"/>
              </a:ext>
            </a:extLst>
          </p:cNvPr>
          <p:cNvSpPr>
            <a:spLocks noGrp="1"/>
          </p:cNvSpPr>
          <p:nvPr>
            <p:ph type="title"/>
          </p:nvPr>
        </p:nvSpPr>
        <p:spPr/>
        <p:txBody>
          <a:bodyPr/>
          <a:lstStyle/>
          <a:p>
            <a:pPr algn="ctr"/>
            <a:r>
              <a:rPr lang="en-US" dirty="0"/>
              <a:t>Extended-Release Naltrexone                                    in HIV Treatment Settings </a:t>
            </a:r>
          </a:p>
        </p:txBody>
      </p:sp>
      <p:sp>
        <p:nvSpPr>
          <p:cNvPr id="5" name="TextBox 4">
            <a:extLst>
              <a:ext uri="{FF2B5EF4-FFF2-40B4-BE49-F238E27FC236}">
                <a16:creationId xmlns:a16="http://schemas.microsoft.com/office/drawing/2014/main" id="{E8EAB27C-D358-4534-BDBB-5641A35435B9}"/>
              </a:ext>
            </a:extLst>
          </p:cNvPr>
          <p:cNvSpPr txBox="1"/>
          <p:nvPr/>
        </p:nvSpPr>
        <p:spPr>
          <a:xfrm>
            <a:off x="1443789" y="6448924"/>
            <a:ext cx="2709011" cy="369332"/>
          </a:xfrm>
          <a:prstGeom prst="rect">
            <a:avLst/>
          </a:prstGeom>
          <a:noFill/>
        </p:spPr>
        <p:txBody>
          <a:bodyPr wrap="none" rtlCol="0">
            <a:spAutoFit/>
          </a:bodyPr>
          <a:lstStyle/>
          <a:p>
            <a:r>
              <a:rPr lang="en-US" dirty="0">
                <a:solidFill>
                  <a:schemeClr val="bg1"/>
                </a:solidFill>
              </a:rPr>
              <a:t>Korthuis PT </a:t>
            </a:r>
            <a:r>
              <a:rPr lang="en-US" i="1" dirty="0">
                <a:solidFill>
                  <a:schemeClr val="bg1"/>
                </a:solidFill>
              </a:rPr>
              <a:t>Addiction </a:t>
            </a:r>
            <a:r>
              <a:rPr lang="en-US" dirty="0">
                <a:solidFill>
                  <a:schemeClr val="bg1"/>
                </a:solidFill>
              </a:rPr>
              <a:t>2017</a:t>
            </a:r>
          </a:p>
        </p:txBody>
      </p:sp>
      <p:pic>
        <p:nvPicPr>
          <p:cNvPr id="12" name="Picture 11" descr="Korthuis_et_al-2017-Addiction.pdf - Adobe Acrobat Pro">
            <a:extLst>
              <a:ext uri="{FF2B5EF4-FFF2-40B4-BE49-F238E27FC236}">
                <a16:creationId xmlns:a16="http://schemas.microsoft.com/office/drawing/2014/main" id="{91F59DC7-9C84-430D-B1E9-870AB152A493}"/>
              </a:ext>
            </a:extLst>
          </p:cNvPr>
          <p:cNvPicPr>
            <a:picLocks noChangeAspect="1"/>
          </p:cNvPicPr>
          <p:nvPr/>
        </p:nvPicPr>
        <p:blipFill rotWithShape="1">
          <a:blip r:embed="rId2">
            <a:extLst>
              <a:ext uri="{28A0092B-C50C-407E-A947-70E740481C1C}">
                <a14:useLocalDpi xmlns:a14="http://schemas.microsoft.com/office/drawing/2010/main" val="0"/>
              </a:ext>
            </a:extLst>
          </a:blip>
          <a:srcRect l="16652" t="17828" r="17118" b="7556"/>
          <a:stretch/>
        </p:blipFill>
        <p:spPr>
          <a:xfrm>
            <a:off x="2183408" y="1528629"/>
            <a:ext cx="7828496" cy="4748186"/>
          </a:xfrm>
          <a:prstGeom prst="rect">
            <a:avLst/>
          </a:prstGeom>
        </p:spPr>
      </p:pic>
      <p:sp>
        <p:nvSpPr>
          <p:cNvPr id="13" name="Rectangle: Rounded Corners 12">
            <a:extLst>
              <a:ext uri="{FF2B5EF4-FFF2-40B4-BE49-F238E27FC236}">
                <a16:creationId xmlns:a16="http://schemas.microsoft.com/office/drawing/2014/main" id="{C584B770-5131-4E21-AB58-6EE4942B0261}"/>
              </a:ext>
            </a:extLst>
          </p:cNvPr>
          <p:cNvSpPr/>
          <p:nvPr/>
        </p:nvSpPr>
        <p:spPr>
          <a:xfrm>
            <a:off x="2030278" y="3440624"/>
            <a:ext cx="7981626" cy="2154264"/>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10466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09600" y="-76200"/>
            <a:ext cx="109728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defRPr/>
            </a:pPr>
            <a:r>
              <a:rPr lang="en-US" sz="4000" b="1" kern="0" dirty="0">
                <a:solidFill>
                  <a:schemeClr val="accent2"/>
                </a:solidFill>
              </a:rPr>
              <a:t>What defines at-risk</a:t>
            </a:r>
            <a:br>
              <a:rPr lang="en-US" sz="4000" b="1" kern="0" dirty="0">
                <a:solidFill>
                  <a:schemeClr val="accent2"/>
                </a:solidFill>
              </a:rPr>
            </a:br>
            <a:r>
              <a:rPr lang="en-US" sz="4000" b="1" kern="0" dirty="0">
                <a:solidFill>
                  <a:schemeClr val="accent2"/>
                </a:solidFill>
              </a:rPr>
              <a:t> alcohol use?</a:t>
            </a:r>
          </a:p>
        </p:txBody>
      </p:sp>
      <p:pic>
        <p:nvPicPr>
          <p:cNvPr id="14339"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92800" y="3962401"/>
            <a:ext cx="5336117" cy="2517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4340" name="TextBox 4"/>
          <p:cNvSpPr txBox="1">
            <a:spLocks noChangeArrowheads="1"/>
          </p:cNvSpPr>
          <p:nvPr/>
        </p:nvSpPr>
        <p:spPr bwMode="auto">
          <a:xfrm>
            <a:off x="3616740" y="5105401"/>
            <a:ext cx="1690387"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2800" b="1">
                <a:solidFill>
                  <a:srgbClr val="555555"/>
                </a:solidFill>
                <a:latin typeface="Cambria" panose="02040503050406030204" pitchFamily="18" charset="0"/>
              </a:rPr>
              <a:t>1 drink =</a:t>
            </a:r>
          </a:p>
        </p:txBody>
      </p:sp>
      <p:graphicFrame>
        <p:nvGraphicFramePr>
          <p:cNvPr id="5" name="Table 4"/>
          <p:cNvGraphicFramePr>
            <a:graphicFrameLocks noGrp="1"/>
          </p:cNvGraphicFramePr>
          <p:nvPr/>
        </p:nvGraphicFramePr>
        <p:xfrm>
          <a:off x="203200" y="1293813"/>
          <a:ext cx="8839201" cy="2668586"/>
        </p:xfrm>
        <a:graphic>
          <a:graphicData uri="http://schemas.openxmlformats.org/drawingml/2006/table">
            <a:tbl>
              <a:tblPr firstRow="1" bandRow="1">
                <a:tableStyleId>{68D230F3-CF80-4859-8CE7-A43EE81993B5}</a:tableStyleId>
              </a:tblPr>
              <a:tblGrid>
                <a:gridCol w="2957991">
                  <a:extLst>
                    <a:ext uri="{9D8B030D-6E8A-4147-A177-3AD203B41FA5}">
                      <a16:colId xmlns:a16="http://schemas.microsoft.com/office/drawing/2014/main" val="20000"/>
                    </a:ext>
                  </a:extLst>
                </a:gridCol>
                <a:gridCol w="2957991">
                  <a:extLst>
                    <a:ext uri="{9D8B030D-6E8A-4147-A177-3AD203B41FA5}">
                      <a16:colId xmlns:a16="http://schemas.microsoft.com/office/drawing/2014/main" val="20001"/>
                    </a:ext>
                  </a:extLst>
                </a:gridCol>
                <a:gridCol w="2923219">
                  <a:extLst>
                    <a:ext uri="{9D8B030D-6E8A-4147-A177-3AD203B41FA5}">
                      <a16:colId xmlns:a16="http://schemas.microsoft.com/office/drawing/2014/main" val="20002"/>
                    </a:ext>
                  </a:extLst>
                </a:gridCol>
              </a:tblGrid>
              <a:tr h="103025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bg1"/>
                        </a:solidFill>
                        <a:effectLst/>
                        <a:latin typeface="Arial" charset="0"/>
                        <a:cs typeface="Arial" charset="0"/>
                      </a:endParaRPr>
                    </a:p>
                  </a:txBody>
                  <a:tcPr marL="121920" marR="121920"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dirty="0">
                          <a:ln>
                            <a:noFill/>
                          </a:ln>
                          <a:effectLst/>
                        </a:rPr>
                        <a:t>Drinks/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dirty="0">
                          <a:ln>
                            <a:noFill/>
                          </a:ln>
                          <a:effectLst/>
                        </a:rPr>
                        <a:t>day</a:t>
                      </a:r>
                      <a:endParaRPr kumimoji="0" lang="en-US" sz="2800" b="1" i="0" u="none" strike="noStrike" cap="none" normalizeH="0" baseline="0" dirty="0">
                        <a:ln>
                          <a:noFill/>
                        </a:ln>
                        <a:solidFill>
                          <a:schemeClr val="bg1"/>
                        </a:solidFill>
                        <a:effectLst/>
                        <a:latin typeface="Arial" charset="0"/>
                        <a:cs typeface="Arial" charset="0"/>
                      </a:endParaRPr>
                    </a:p>
                  </a:txBody>
                  <a:tcPr marL="121920" marR="121920"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dirty="0">
                          <a:ln>
                            <a:noFill/>
                          </a:ln>
                          <a:effectLst/>
                        </a:rPr>
                        <a:t>Drinks/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dirty="0">
                          <a:ln>
                            <a:noFill/>
                          </a:ln>
                          <a:effectLst/>
                        </a:rPr>
                        <a:t>week</a:t>
                      </a:r>
                      <a:endParaRPr kumimoji="0" lang="en-US" sz="2800" b="1" i="0" u="none" strike="noStrike" cap="none" normalizeH="0" baseline="0" dirty="0">
                        <a:ln>
                          <a:noFill/>
                        </a:ln>
                        <a:solidFill>
                          <a:schemeClr val="bg1"/>
                        </a:solidFill>
                        <a:effectLst/>
                        <a:latin typeface="Arial" charset="0"/>
                        <a:cs typeface="Arial" charset="0"/>
                      </a:endParaRPr>
                    </a:p>
                  </a:txBody>
                  <a:tcPr marL="121920" marR="121920"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54610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dirty="0">
                          <a:ln>
                            <a:noFill/>
                          </a:ln>
                          <a:effectLst/>
                        </a:rPr>
                        <a:t>Men</a:t>
                      </a:r>
                      <a:endParaRPr kumimoji="0" lang="en-US" sz="2800" b="1" i="0" u="none" strike="noStrike" cap="none" normalizeH="0" baseline="0" dirty="0">
                        <a:ln>
                          <a:noFill/>
                        </a:ln>
                        <a:solidFill>
                          <a:srgbClr val="555555"/>
                        </a:solidFill>
                        <a:effectLst/>
                        <a:latin typeface="Arial" charset="0"/>
                        <a:cs typeface="Arial" charset="0"/>
                      </a:endParaRPr>
                    </a:p>
                  </a:txBody>
                  <a:tcPr marL="121920" marR="121920"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2800" u="none" strike="noStrike" cap="none" normalizeH="0" baseline="0" dirty="0">
                          <a:ln>
                            <a:noFill/>
                          </a:ln>
                          <a:effectLst/>
                        </a:rPr>
                        <a:t> &gt; 4</a:t>
                      </a:r>
                      <a:endParaRPr kumimoji="0" lang="en-US" sz="2800" b="0" i="0" u="none" strike="noStrike" cap="none" normalizeH="0" baseline="0" dirty="0">
                        <a:ln>
                          <a:noFill/>
                        </a:ln>
                        <a:solidFill>
                          <a:srgbClr val="555555"/>
                        </a:solidFill>
                        <a:effectLst/>
                        <a:latin typeface="Arial" charset="0"/>
                        <a:cs typeface="Arial" charset="0"/>
                      </a:endParaRPr>
                    </a:p>
                  </a:txBody>
                  <a:tcPr marL="121920" marR="121920"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dirty="0">
                          <a:ln>
                            <a:noFill/>
                          </a:ln>
                          <a:effectLst/>
                        </a:rPr>
                        <a:t>&gt; 14</a:t>
                      </a:r>
                      <a:endParaRPr kumimoji="0" lang="en-US" sz="2800" b="0" i="0" u="none" strike="noStrike" cap="none" normalizeH="0" baseline="0" dirty="0">
                        <a:ln>
                          <a:noFill/>
                        </a:ln>
                        <a:solidFill>
                          <a:srgbClr val="555555"/>
                        </a:solidFill>
                        <a:effectLst/>
                        <a:latin typeface="Arial" charset="0"/>
                        <a:cs typeface="Arial" charset="0"/>
                      </a:endParaRPr>
                    </a:p>
                  </a:txBody>
                  <a:tcPr marL="121920" marR="121920"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54610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a:ln>
                            <a:noFill/>
                          </a:ln>
                          <a:effectLst/>
                        </a:rPr>
                        <a:t>Women</a:t>
                      </a:r>
                      <a:endParaRPr kumimoji="0" lang="en-US" sz="2800" b="1" i="0" u="none" strike="noStrike" cap="none" normalizeH="0" baseline="0">
                        <a:ln>
                          <a:noFill/>
                        </a:ln>
                        <a:solidFill>
                          <a:srgbClr val="555555"/>
                        </a:solidFill>
                        <a:effectLst/>
                        <a:latin typeface="Arial" charset="0"/>
                        <a:cs typeface="Arial" charset="0"/>
                      </a:endParaRPr>
                    </a:p>
                  </a:txBody>
                  <a:tcPr marL="121920" marR="121920"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2800" u="none" strike="noStrike" cap="none" normalizeH="0" baseline="0" dirty="0">
                          <a:ln>
                            <a:noFill/>
                          </a:ln>
                          <a:effectLst/>
                        </a:rPr>
                        <a:t>&gt; 3</a:t>
                      </a:r>
                      <a:endParaRPr kumimoji="0" lang="en-US" sz="2800" b="0" i="0" u="none" strike="noStrike" cap="none" normalizeH="0" baseline="0" dirty="0">
                        <a:ln>
                          <a:noFill/>
                        </a:ln>
                        <a:solidFill>
                          <a:srgbClr val="555555"/>
                        </a:solidFill>
                        <a:effectLst/>
                        <a:latin typeface="Arial" charset="0"/>
                        <a:cs typeface="Arial" charset="0"/>
                      </a:endParaRPr>
                    </a:p>
                  </a:txBody>
                  <a:tcPr marL="121920" marR="121920"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dirty="0">
                          <a:ln>
                            <a:noFill/>
                          </a:ln>
                          <a:effectLst/>
                        </a:rPr>
                        <a:t>&gt; 7</a:t>
                      </a:r>
                      <a:endParaRPr kumimoji="0" lang="en-US" sz="2800" b="0" i="0" u="none" strike="noStrike" cap="none" normalizeH="0" baseline="0" dirty="0">
                        <a:ln>
                          <a:noFill/>
                        </a:ln>
                        <a:solidFill>
                          <a:srgbClr val="555555"/>
                        </a:solidFill>
                        <a:effectLst/>
                        <a:latin typeface="Arial" charset="0"/>
                        <a:cs typeface="Arial" charset="0"/>
                      </a:endParaRPr>
                    </a:p>
                  </a:txBody>
                  <a:tcPr marL="121920" marR="121920"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54610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a:ln>
                            <a:noFill/>
                          </a:ln>
                          <a:effectLst/>
                        </a:rPr>
                        <a:t>All Age &gt;65</a:t>
                      </a:r>
                      <a:endParaRPr kumimoji="0" lang="en-US" sz="2800" b="1" i="0" u="none" strike="noStrike" cap="none" normalizeH="0" baseline="0">
                        <a:ln>
                          <a:noFill/>
                        </a:ln>
                        <a:solidFill>
                          <a:srgbClr val="555555"/>
                        </a:solidFill>
                        <a:effectLst/>
                        <a:latin typeface="Arial" charset="0"/>
                        <a:cs typeface="Arial" charset="0"/>
                      </a:endParaRPr>
                    </a:p>
                  </a:txBody>
                  <a:tcPr marL="121920" marR="121920"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2800" u="none" strike="noStrike" cap="none" normalizeH="0" baseline="0" dirty="0">
                          <a:ln>
                            <a:noFill/>
                          </a:ln>
                          <a:effectLst/>
                        </a:rPr>
                        <a:t>&gt; 3</a:t>
                      </a:r>
                      <a:endParaRPr kumimoji="0" lang="en-US" sz="2800" b="0" i="0" u="none" strike="noStrike" cap="none" normalizeH="0" baseline="0" dirty="0">
                        <a:ln>
                          <a:noFill/>
                        </a:ln>
                        <a:solidFill>
                          <a:srgbClr val="555555"/>
                        </a:solidFill>
                        <a:effectLst/>
                        <a:latin typeface="Arial" charset="0"/>
                        <a:cs typeface="Arial" charset="0"/>
                      </a:endParaRPr>
                    </a:p>
                  </a:txBody>
                  <a:tcPr marL="121920" marR="121920"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dirty="0">
                          <a:ln>
                            <a:noFill/>
                          </a:ln>
                          <a:effectLst/>
                        </a:rPr>
                        <a:t>&gt; 7</a:t>
                      </a:r>
                      <a:endParaRPr kumimoji="0" lang="en-US" sz="2800" b="0" i="0" u="none" strike="noStrike" cap="none" normalizeH="0" baseline="0" dirty="0">
                        <a:ln>
                          <a:noFill/>
                        </a:ln>
                        <a:solidFill>
                          <a:srgbClr val="555555"/>
                        </a:solidFill>
                        <a:effectLst/>
                        <a:latin typeface="Arial" charset="0"/>
                        <a:cs typeface="Arial" charset="0"/>
                      </a:endParaRPr>
                    </a:p>
                  </a:txBody>
                  <a:tcPr marL="121920" marR="121920"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7330862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85F0A-4900-44B5-ACEB-08D365D3CB5D}"/>
              </a:ext>
            </a:extLst>
          </p:cNvPr>
          <p:cNvSpPr>
            <a:spLocks noGrp="1"/>
          </p:cNvSpPr>
          <p:nvPr>
            <p:ph type="title"/>
          </p:nvPr>
        </p:nvSpPr>
        <p:spPr/>
        <p:txBody>
          <a:bodyPr/>
          <a:lstStyle/>
          <a:p>
            <a:pPr algn="ctr"/>
            <a:r>
              <a:rPr lang="en-US" dirty="0"/>
              <a:t>Your experiences? </a:t>
            </a:r>
          </a:p>
        </p:txBody>
      </p:sp>
      <p:sp>
        <p:nvSpPr>
          <p:cNvPr id="3" name="Content Placeholder 2">
            <a:extLst>
              <a:ext uri="{FF2B5EF4-FFF2-40B4-BE49-F238E27FC236}">
                <a16:creationId xmlns:a16="http://schemas.microsoft.com/office/drawing/2014/main" id="{617E3EE8-1754-496F-B9F0-4B40E2B9774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886454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4A1FE-3CAC-4E73-A301-F14214E5D1AA}"/>
              </a:ext>
            </a:extLst>
          </p:cNvPr>
          <p:cNvSpPr>
            <a:spLocks noGrp="1"/>
          </p:cNvSpPr>
          <p:nvPr>
            <p:ph type="title"/>
          </p:nvPr>
        </p:nvSpPr>
        <p:spPr>
          <a:xfrm>
            <a:off x="1097280" y="286603"/>
            <a:ext cx="10058400" cy="917247"/>
          </a:xfrm>
        </p:spPr>
        <p:txBody>
          <a:bodyPr/>
          <a:lstStyle/>
          <a:p>
            <a:pPr algn="ctr"/>
            <a:r>
              <a:rPr lang="en-US" dirty="0">
                <a:solidFill>
                  <a:schemeClr val="tx1"/>
                </a:solidFill>
              </a:rPr>
              <a:t>Contact Information</a:t>
            </a:r>
          </a:p>
        </p:txBody>
      </p:sp>
      <p:sp>
        <p:nvSpPr>
          <p:cNvPr id="3" name="Content Placeholder 2">
            <a:extLst>
              <a:ext uri="{FF2B5EF4-FFF2-40B4-BE49-F238E27FC236}">
                <a16:creationId xmlns:a16="http://schemas.microsoft.com/office/drawing/2014/main" id="{108EF4D8-5618-4CEF-ACEA-07E4522AF0B2}"/>
              </a:ext>
            </a:extLst>
          </p:cNvPr>
          <p:cNvSpPr>
            <a:spLocks noGrp="1"/>
          </p:cNvSpPr>
          <p:nvPr>
            <p:ph idx="1"/>
          </p:nvPr>
        </p:nvSpPr>
        <p:spPr>
          <a:xfrm>
            <a:off x="1097280" y="1690653"/>
            <a:ext cx="10058400" cy="4433853"/>
          </a:xfrm>
        </p:spPr>
        <p:txBody>
          <a:bodyPr>
            <a:normAutofit fontScale="25000" lnSpcReduction="20000"/>
          </a:bodyPr>
          <a:lstStyle/>
          <a:p>
            <a:pPr algn="ctr"/>
            <a:endParaRPr lang="en-US" dirty="0"/>
          </a:p>
          <a:p>
            <a:pPr algn="ctr"/>
            <a:r>
              <a:rPr lang="en-US" sz="4800" dirty="0"/>
              <a:t>Beth Porter, MBA (Project Coordinator)</a:t>
            </a:r>
          </a:p>
          <a:p>
            <a:pPr algn="ctr"/>
            <a:r>
              <a:rPr lang="en-US" sz="4800" dirty="0">
                <a:hlinkClick r:id="rId2"/>
              </a:rPr>
              <a:t>elizabeth.porter@yale.edu</a:t>
            </a:r>
            <a:r>
              <a:rPr lang="en-US" sz="4800" dirty="0"/>
              <a:t> </a:t>
            </a:r>
          </a:p>
          <a:p>
            <a:pPr algn="ctr"/>
            <a:endParaRPr lang="en-US" sz="4400" dirty="0"/>
          </a:p>
          <a:p>
            <a:pPr algn="ctr"/>
            <a:r>
              <a:rPr lang="en-US" sz="4800" dirty="0"/>
              <a:t>Srinivas Muvvala, MD (Co-Investigator)</a:t>
            </a:r>
          </a:p>
          <a:p>
            <a:pPr algn="ctr"/>
            <a:r>
              <a:rPr lang="en-US" sz="4800" dirty="0">
                <a:hlinkClick r:id="rId3"/>
              </a:rPr>
              <a:t>srinivas.muvvala@yale.edu</a:t>
            </a:r>
            <a:endParaRPr lang="en-US" sz="4800" dirty="0"/>
          </a:p>
          <a:p>
            <a:pPr marL="0" indent="0" algn="ctr">
              <a:buNone/>
            </a:pPr>
            <a:endParaRPr lang="en-US" sz="4800" dirty="0"/>
          </a:p>
          <a:p>
            <a:pPr algn="ctr"/>
            <a:r>
              <a:rPr lang="en-US" sz="4800" dirty="0"/>
              <a:t>E. Jennifer Edelman, MD, MHS (Project Director)</a:t>
            </a:r>
          </a:p>
          <a:p>
            <a:pPr algn="ctr"/>
            <a:r>
              <a:rPr lang="en-US" sz="4800" dirty="0">
                <a:hlinkClick r:id="rId4"/>
              </a:rPr>
              <a:t>ejennifer.edelman@yale.edu</a:t>
            </a:r>
            <a:r>
              <a:rPr lang="en-US" sz="4800" dirty="0"/>
              <a:t> </a:t>
            </a:r>
          </a:p>
          <a:p>
            <a:pPr algn="ctr"/>
            <a:endParaRPr lang="en-US" sz="4800" dirty="0"/>
          </a:p>
          <a:p>
            <a:pPr algn="ctr"/>
            <a:r>
              <a:rPr lang="en-US" sz="4800" dirty="0"/>
              <a:t>David Fiellin, MD (Principal Investigator)</a:t>
            </a:r>
          </a:p>
          <a:p>
            <a:pPr algn="ctr"/>
            <a:r>
              <a:rPr lang="en-US" sz="4800" dirty="0">
                <a:hlinkClick r:id="rId5"/>
              </a:rPr>
              <a:t>david.fiellin@yale.edu</a:t>
            </a:r>
            <a:endParaRPr lang="en-US" sz="4800" dirty="0"/>
          </a:p>
          <a:p>
            <a:pPr algn="ctr"/>
            <a:endParaRPr lang="en-US" sz="4800" dirty="0"/>
          </a:p>
          <a:p>
            <a:pPr algn="ctr"/>
            <a:r>
              <a:rPr lang="en-US" sz="4800" dirty="0"/>
              <a:t>Kenneth Morford, MD (</a:t>
            </a:r>
            <a:r>
              <a:rPr lang="en-US" sz="4800"/>
              <a:t>Postdoctoral Fellow)</a:t>
            </a:r>
            <a:endParaRPr lang="en-US" sz="4800" dirty="0"/>
          </a:p>
          <a:p>
            <a:pPr algn="ctr"/>
            <a:r>
              <a:rPr lang="en-US" sz="4800" dirty="0">
                <a:hlinkClick r:id="rId6"/>
              </a:rPr>
              <a:t>Kenneth.Morford@yale.edu</a:t>
            </a:r>
            <a:endParaRPr lang="en-US" sz="4800" dirty="0"/>
          </a:p>
          <a:p>
            <a:pPr algn="ctr"/>
            <a:r>
              <a:rPr lang="en-US" sz="1800" dirty="0"/>
              <a:t> </a:t>
            </a:r>
          </a:p>
        </p:txBody>
      </p:sp>
    </p:spTree>
    <p:extLst>
      <p:ext uri="{BB962C8B-B14F-4D97-AF65-F5344CB8AC3E}">
        <p14:creationId xmlns:p14="http://schemas.microsoft.com/office/powerpoint/2010/main" val="3726615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203200" y="228600"/>
            <a:ext cx="10363200" cy="1143000"/>
          </a:xfrm>
          <a:prstGeom prst="rect">
            <a:avLst/>
          </a:prstGeom>
          <a:noFill/>
          <a:ln w="9525">
            <a:noFill/>
            <a:miter lim="800000"/>
            <a:headEnd/>
            <a:tailEnd/>
          </a:ln>
        </p:spPr>
        <p:txBody>
          <a:bodyPr anchor="ctr"/>
          <a:lstStyle/>
          <a:p>
            <a:pPr algn="ctr">
              <a:defRPr/>
            </a:pPr>
            <a:r>
              <a:rPr lang="en-US" sz="4000" b="1" kern="0" dirty="0">
                <a:solidFill>
                  <a:schemeClr val="accent2"/>
                </a:solidFill>
                <a:latin typeface="+mj-lt"/>
                <a:ea typeface="+mj-ea"/>
                <a:cs typeface="+mj-cs"/>
              </a:rPr>
              <a:t>What is a standard drink?</a:t>
            </a:r>
          </a:p>
        </p:txBody>
      </p:sp>
      <p:sp>
        <p:nvSpPr>
          <p:cNvPr id="5" name="Rectangle 3"/>
          <p:cNvSpPr txBox="1">
            <a:spLocks noChangeArrowheads="1"/>
          </p:cNvSpPr>
          <p:nvPr/>
        </p:nvSpPr>
        <p:spPr bwMode="auto">
          <a:xfrm>
            <a:off x="711200" y="1295400"/>
            <a:ext cx="5080000" cy="4114800"/>
          </a:xfrm>
          <a:prstGeom prst="rect">
            <a:avLst/>
          </a:prstGeom>
          <a:noFill/>
          <a:ln w="9525">
            <a:noFill/>
            <a:miter lim="800000"/>
            <a:headEnd/>
            <a:tailEnd/>
          </a:ln>
        </p:spPr>
        <p:txBody>
          <a:bodyPr/>
          <a:lstStyle/>
          <a:p>
            <a:pPr marL="342900" indent="-342900" algn="ctr">
              <a:spcBef>
                <a:spcPct val="20000"/>
              </a:spcBef>
              <a:defRPr/>
            </a:pPr>
            <a:r>
              <a:rPr lang="en-US" sz="2800" kern="0" dirty="0">
                <a:latin typeface="+mn-lt"/>
                <a:cs typeface="Times New Roman" pitchFamily="18" charset="0"/>
              </a:rPr>
              <a:t> </a:t>
            </a:r>
          </a:p>
          <a:p>
            <a:pPr marL="342900" indent="-342900">
              <a:spcBef>
                <a:spcPct val="20000"/>
              </a:spcBef>
              <a:buFontTx/>
              <a:buChar char="•"/>
              <a:defRPr/>
            </a:pPr>
            <a:r>
              <a:rPr lang="en-US" sz="2800" kern="0" dirty="0">
                <a:latin typeface="+mn-lt"/>
                <a:cs typeface="Times New Roman" pitchFamily="18" charset="0"/>
              </a:rPr>
              <a:t>14 grams of alcohol</a:t>
            </a:r>
          </a:p>
          <a:p>
            <a:pPr marL="742950" lvl="1" indent="-285750">
              <a:spcBef>
                <a:spcPct val="20000"/>
              </a:spcBef>
              <a:buFontTx/>
              <a:buChar char="–"/>
              <a:defRPr/>
            </a:pPr>
            <a:r>
              <a:rPr lang="en-US" kern="0" dirty="0">
                <a:latin typeface="+mn-lt"/>
                <a:cs typeface="Times New Roman" pitchFamily="18" charset="0"/>
              </a:rPr>
              <a:t>12 ounces of beer (350ml)</a:t>
            </a:r>
          </a:p>
          <a:p>
            <a:pPr marL="742950" lvl="1" indent="-285750">
              <a:spcBef>
                <a:spcPct val="20000"/>
              </a:spcBef>
              <a:buFontTx/>
              <a:buChar char="–"/>
              <a:defRPr/>
            </a:pPr>
            <a:r>
              <a:rPr lang="en-US" kern="0" dirty="0">
                <a:latin typeface="+mn-lt"/>
                <a:cs typeface="Times New Roman" pitchFamily="18" charset="0"/>
              </a:rPr>
              <a:t>5 ounces of wine (150 ml)</a:t>
            </a:r>
          </a:p>
          <a:p>
            <a:pPr marL="742950" lvl="1" indent="-285750">
              <a:spcBef>
                <a:spcPct val="20000"/>
              </a:spcBef>
              <a:buFontTx/>
              <a:buChar char="–"/>
              <a:defRPr/>
            </a:pPr>
            <a:r>
              <a:rPr lang="en-US" kern="0" dirty="0">
                <a:latin typeface="+mn-lt"/>
                <a:cs typeface="Times New Roman" pitchFamily="18" charset="0"/>
              </a:rPr>
              <a:t>1.5 ounces of distilled spirits (45 ml)</a:t>
            </a:r>
          </a:p>
          <a:p>
            <a:pPr marL="342900" indent="-342900">
              <a:spcBef>
                <a:spcPct val="20000"/>
              </a:spcBef>
              <a:buFontTx/>
              <a:buChar char="•"/>
              <a:defRPr/>
            </a:pPr>
            <a:endParaRPr lang="en-US" sz="2800" kern="0" dirty="0">
              <a:latin typeface="+mn-lt"/>
            </a:endParaRPr>
          </a:p>
          <a:p>
            <a:pPr marL="342900" indent="-342900">
              <a:spcBef>
                <a:spcPct val="20000"/>
              </a:spcBef>
              <a:buFontTx/>
              <a:buChar char="•"/>
              <a:defRPr/>
            </a:pPr>
            <a:endParaRPr lang="en-US" sz="1800" kern="0" dirty="0">
              <a:latin typeface="+mn-lt"/>
            </a:endParaRPr>
          </a:p>
        </p:txBody>
      </p:sp>
      <p:pic>
        <p:nvPicPr>
          <p:cNvPr id="10244" name="Picture 5" descr="grolsc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17101" y="9526"/>
            <a:ext cx="2374900" cy="4181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45" name="Picture 7" descr="Red%20Win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73234" y="1889126"/>
            <a:ext cx="3881967" cy="2911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46" name="Picture 9" descr="alcohol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855200" y="4191000"/>
            <a:ext cx="2336800" cy="2667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71067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Spectrum of Alcohol Use</a:t>
            </a:r>
          </a:p>
        </p:txBody>
      </p:sp>
      <p:sp>
        <p:nvSpPr>
          <p:cNvPr id="3" name="Content Placeholder 2"/>
          <p:cNvSpPr>
            <a:spLocks noGrp="1"/>
          </p:cNvSpPr>
          <p:nvPr>
            <p:ph idx="1"/>
          </p:nvPr>
        </p:nvSpPr>
        <p:spPr/>
        <p:txBody>
          <a:bodyPr/>
          <a:lstStyle/>
          <a:p>
            <a:endParaRPr lang="en-US" dirty="0"/>
          </a:p>
        </p:txBody>
      </p:sp>
      <p:pic>
        <p:nvPicPr>
          <p:cNvPr id="5" name="Picture 4" descr="C:\Users\eje7\Desktop\AUD\Slide1.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64611" y="2027791"/>
            <a:ext cx="8195802" cy="4103483"/>
          </a:xfrm>
          <a:prstGeom prst="rect">
            <a:avLst/>
          </a:prstGeom>
          <a:noFill/>
          <a:ln>
            <a:noFill/>
          </a:ln>
        </p:spPr>
      </p:pic>
    </p:spTree>
    <p:extLst>
      <p:ext uri="{BB962C8B-B14F-4D97-AF65-F5344CB8AC3E}">
        <p14:creationId xmlns:p14="http://schemas.microsoft.com/office/powerpoint/2010/main" val="869198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72BA1-D54D-4D9B-9A92-88E507650DCC}"/>
              </a:ext>
            </a:extLst>
          </p:cNvPr>
          <p:cNvSpPr>
            <a:spLocks noGrp="1"/>
          </p:cNvSpPr>
          <p:nvPr>
            <p:ph type="title"/>
          </p:nvPr>
        </p:nvSpPr>
        <p:spPr/>
        <p:txBody>
          <a:bodyPr/>
          <a:lstStyle/>
          <a:p>
            <a:pPr algn="ctr"/>
            <a:r>
              <a:rPr lang="en-US" dirty="0">
                <a:solidFill>
                  <a:schemeClr val="tx1"/>
                </a:solidFill>
              </a:rPr>
              <a:t>Prevalence and Impact of Alcohol Use                                       among People living with HIV (PLWH)</a:t>
            </a:r>
          </a:p>
        </p:txBody>
      </p:sp>
      <p:sp>
        <p:nvSpPr>
          <p:cNvPr id="3" name="Content Placeholder 2">
            <a:extLst>
              <a:ext uri="{FF2B5EF4-FFF2-40B4-BE49-F238E27FC236}">
                <a16:creationId xmlns:a16="http://schemas.microsoft.com/office/drawing/2014/main" id="{0AB7084C-5F63-4CBE-9F82-44B1F55C075D}"/>
              </a:ext>
            </a:extLst>
          </p:cNvPr>
          <p:cNvSpPr>
            <a:spLocks noGrp="1"/>
          </p:cNvSpPr>
          <p:nvPr>
            <p:ph idx="1"/>
          </p:nvPr>
        </p:nvSpPr>
        <p:spPr>
          <a:xfrm>
            <a:off x="1097280" y="1845734"/>
            <a:ext cx="10702834" cy="4023360"/>
          </a:xfrm>
        </p:spPr>
        <p:txBody>
          <a:bodyPr>
            <a:noAutofit/>
          </a:bodyPr>
          <a:lstStyle/>
          <a:p>
            <a:pPr>
              <a:buFont typeface="Arial" panose="020B0604020202020204" pitchFamily="34" charset="0"/>
              <a:buChar char="•"/>
            </a:pPr>
            <a:r>
              <a:rPr lang="en-US" sz="2400" dirty="0">
                <a:solidFill>
                  <a:schemeClr val="tx1"/>
                </a:solidFill>
              </a:rPr>
              <a:t>Among PLWH receiving medical care:</a:t>
            </a:r>
          </a:p>
          <a:p>
            <a:pPr lvl="1">
              <a:buFont typeface="Arial" panose="020B0604020202020204" pitchFamily="34" charset="0"/>
              <a:buChar char="•"/>
            </a:pPr>
            <a:r>
              <a:rPr lang="en-US" sz="2400" dirty="0">
                <a:solidFill>
                  <a:schemeClr val="tx1"/>
                </a:solidFill>
              </a:rPr>
              <a:t>54% report recent alcohol use (CDC 2016)</a:t>
            </a:r>
          </a:p>
          <a:p>
            <a:pPr lvl="1">
              <a:buFont typeface="Arial" panose="020B0604020202020204" pitchFamily="34" charset="0"/>
              <a:buChar char="•"/>
            </a:pPr>
            <a:r>
              <a:rPr lang="en-US" sz="2400" dirty="0">
                <a:solidFill>
                  <a:schemeClr val="tx1"/>
                </a:solidFill>
              </a:rPr>
              <a:t>27% screened positive for unhealthy alcohol use (Crane </a:t>
            </a:r>
            <a:r>
              <a:rPr lang="en-US" sz="2400" i="1" dirty="0">
                <a:solidFill>
                  <a:schemeClr val="tx1"/>
                </a:solidFill>
              </a:rPr>
              <a:t>AIDS </a:t>
            </a:r>
            <a:r>
              <a:rPr lang="en-US" sz="2400" i="1" dirty="0" err="1">
                <a:solidFill>
                  <a:schemeClr val="tx1"/>
                </a:solidFill>
              </a:rPr>
              <a:t>Behav</a:t>
            </a:r>
            <a:r>
              <a:rPr lang="en-US" sz="2400" i="1" dirty="0">
                <a:solidFill>
                  <a:schemeClr val="tx1"/>
                </a:solidFill>
              </a:rPr>
              <a:t> </a:t>
            </a:r>
            <a:r>
              <a:rPr lang="en-US" sz="2400" dirty="0">
                <a:solidFill>
                  <a:schemeClr val="tx1"/>
                </a:solidFill>
              </a:rPr>
              <a:t>2017)</a:t>
            </a:r>
          </a:p>
          <a:p>
            <a:pPr lvl="1">
              <a:buFont typeface="Arial" panose="020B0604020202020204" pitchFamily="34" charset="0"/>
              <a:buChar char="•"/>
            </a:pPr>
            <a:endParaRPr lang="en-US" sz="2400" dirty="0">
              <a:solidFill>
                <a:schemeClr val="tx1"/>
              </a:solidFill>
            </a:endParaRPr>
          </a:p>
          <a:p>
            <a:pPr>
              <a:buFont typeface="Arial" panose="020B0604020202020204" pitchFamily="34" charset="0"/>
              <a:buChar char="•"/>
            </a:pPr>
            <a:r>
              <a:rPr lang="en-US" sz="2400" dirty="0">
                <a:solidFill>
                  <a:schemeClr val="tx1"/>
                </a:solidFill>
              </a:rPr>
              <a:t>Alcohol negatively impacts HIV disease control, medical and psychiatric comorbidities</a:t>
            </a:r>
          </a:p>
          <a:p>
            <a:pPr lvl="1">
              <a:buFont typeface="Arial" panose="020B0604020202020204" pitchFamily="34" charset="0"/>
              <a:buChar char="•"/>
            </a:pPr>
            <a:r>
              <a:rPr lang="en-US" sz="2400" dirty="0">
                <a:solidFill>
                  <a:schemeClr val="tx1"/>
                </a:solidFill>
              </a:rPr>
              <a:t>Dose response effects on antiretroviral medication adherence</a:t>
            </a:r>
          </a:p>
          <a:p>
            <a:pPr lvl="1">
              <a:buFont typeface="Arial" panose="020B0604020202020204" pitchFamily="34" charset="0"/>
              <a:buChar char="•"/>
            </a:pPr>
            <a:r>
              <a:rPr lang="en-US" sz="2400" dirty="0">
                <a:solidFill>
                  <a:schemeClr val="tx1"/>
                </a:solidFill>
              </a:rPr>
              <a:t>Cardiovascular disease, liver disease, malignancies, cognitive dysfunction</a:t>
            </a:r>
          </a:p>
          <a:p>
            <a:pPr lvl="1">
              <a:buFont typeface="Arial" panose="020B0604020202020204" pitchFamily="34" charset="0"/>
              <a:buChar char="•"/>
            </a:pPr>
            <a:r>
              <a:rPr lang="en-US" sz="2400" dirty="0">
                <a:solidFill>
                  <a:schemeClr val="tx1"/>
                </a:solidFill>
              </a:rPr>
              <a:t>Depressive symptoms</a:t>
            </a:r>
          </a:p>
          <a:p>
            <a:pPr lvl="1">
              <a:buFont typeface="Arial" panose="020B0604020202020204" pitchFamily="34" charset="0"/>
              <a:buChar char="•"/>
            </a:pPr>
            <a:r>
              <a:rPr lang="en-US" sz="2400" dirty="0">
                <a:solidFill>
                  <a:schemeClr val="tx1"/>
                </a:solidFill>
              </a:rPr>
              <a:t>Sexual risk behaviors and HIV transmission</a:t>
            </a:r>
          </a:p>
        </p:txBody>
      </p:sp>
    </p:spTree>
    <p:extLst>
      <p:ext uri="{BB962C8B-B14F-4D97-AF65-F5344CB8AC3E}">
        <p14:creationId xmlns:p14="http://schemas.microsoft.com/office/powerpoint/2010/main" val="3170310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Screening for Unhealthy Alcohol Use: AUDIT-C</a:t>
            </a:r>
            <a:br>
              <a:rPr lang="en-US" dirty="0"/>
            </a:br>
            <a:endParaRPr lang="en-US" dirty="0"/>
          </a:p>
        </p:txBody>
      </p:sp>
      <p:sp>
        <p:nvSpPr>
          <p:cNvPr id="3" name="Content Placeholder 2"/>
          <p:cNvSpPr>
            <a:spLocks noGrp="1"/>
          </p:cNvSpPr>
          <p:nvPr>
            <p:ph idx="1"/>
          </p:nvPr>
        </p:nvSpPr>
        <p:spPr/>
        <p:txBody>
          <a:bodyPr>
            <a:noAutofit/>
          </a:bodyPr>
          <a:lstStyle/>
          <a:p>
            <a:pPr lvl="0"/>
            <a:r>
              <a:rPr lang="en-US" sz="1600" b="1" dirty="0"/>
              <a:t>How often do you have a drink containing alcohol?</a:t>
            </a:r>
            <a:endParaRPr lang="en-US" sz="1600" dirty="0"/>
          </a:p>
          <a:p>
            <a:pPr lvl="0"/>
            <a:r>
              <a:rPr lang="en-US" sz="1600" dirty="0"/>
              <a:t>a. Never   b. Monthly or less   c. 2-4 times a month   d. 2-3 times a week   e. 4 or more times as week </a:t>
            </a:r>
          </a:p>
          <a:p>
            <a:pPr lvl="0"/>
            <a:r>
              <a:rPr lang="en-US" sz="1600" b="1" dirty="0"/>
              <a:t>How many standard drinks containing alcohol do you have on a typical day?</a:t>
            </a:r>
            <a:endParaRPr lang="en-US" sz="1600" dirty="0"/>
          </a:p>
          <a:p>
            <a:r>
              <a:rPr lang="en-US" sz="1600" dirty="0"/>
              <a:t>a. 1 or 2        b. 3 or 4     c. 5 or 6     d. 7 to 9     e. 10 or more      </a:t>
            </a:r>
          </a:p>
          <a:p>
            <a:pPr lvl="0"/>
            <a:r>
              <a:rPr lang="en-US" sz="1600" b="1" dirty="0"/>
              <a:t>How often do you have six or more drinks on one occasion?</a:t>
            </a:r>
            <a:endParaRPr lang="en-US" sz="1600" dirty="0"/>
          </a:p>
          <a:p>
            <a:r>
              <a:rPr lang="en-US" sz="1600" dirty="0"/>
              <a:t>a. Never    b. Less than monthly   c. Monthly   d. Weekly    e. Daily or almost daily   </a:t>
            </a:r>
          </a:p>
          <a:p>
            <a:r>
              <a:rPr lang="en-US" sz="1600" dirty="0"/>
              <a:t>Score 0 to 12: a=0 points; b=1 point; c=2 points; d=3 points; e=3 points</a:t>
            </a:r>
          </a:p>
          <a:p>
            <a:r>
              <a:rPr lang="en-US" sz="1600" dirty="0"/>
              <a:t>In </a:t>
            </a:r>
            <a:r>
              <a:rPr lang="en-US" sz="1600" b="1" dirty="0"/>
              <a:t>men</a:t>
            </a:r>
            <a:r>
              <a:rPr lang="en-US" sz="1600" dirty="0"/>
              <a:t>: Score of </a:t>
            </a:r>
            <a:r>
              <a:rPr lang="en-US" sz="1600" b="1" dirty="0"/>
              <a:t>4</a:t>
            </a:r>
            <a:r>
              <a:rPr lang="en-US" sz="1600" dirty="0"/>
              <a:t> or more is considered positive</a:t>
            </a:r>
          </a:p>
          <a:p>
            <a:r>
              <a:rPr lang="en-US" sz="1600" dirty="0"/>
              <a:t>In </a:t>
            </a:r>
            <a:r>
              <a:rPr lang="en-US" sz="1600" b="1" dirty="0"/>
              <a:t>women</a:t>
            </a:r>
            <a:r>
              <a:rPr lang="en-US" sz="1600" dirty="0"/>
              <a:t>: Score of </a:t>
            </a:r>
            <a:r>
              <a:rPr lang="en-US" sz="1600" b="1" dirty="0"/>
              <a:t>3</a:t>
            </a:r>
            <a:r>
              <a:rPr lang="en-US" sz="1600" dirty="0"/>
              <a:t> or more is considered positive</a:t>
            </a:r>
          </a:p>
          <a:p>
            <a:endParaRPr lang="en-US" sz="1600" dirty="0"/>
          </a:p>
        </p:txBody>
      </p:sp>
    </p:spTree>
    <p:extLst>
      <p:ext uri="{BB962C8B-B14F-4D97-AF65-F5344CB8AC3E}">
        <p14:creationId xmlns:p14="http://schemas.microsoft.com/office/powerpoint/2010/main" val="163725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tx1"/>
                </a:solidFill>
              </a:rPr>
              <a:t>Drinks to Get a Buzz Lower in HIV</a:t>
            </a:r>
          </a:p>
        </p:txBody>
      </p:sp>
      <p:pic>
        <p:nvPicPr>
          <p:cNvPr id="4" name="Content Placeholder 3"/>
          <p:cNvPicPr>
            <a:picLocks noGrp="1" noChangeAspect="1"/>
          </p:cNvPicPr>
          <p:nvPr>
            <p:ph idx="1"/>
          </p:nvPr>
        </p:nvPicPr>
        <p:blipFill>
          <a:blip r:embed="rId3"/>
          <a:stretch>
            <a:fillRect/>
          </a:stretch>
        </p:blipFill>
        <p:spPr>
          <a:xfrm>
            <a:off x="3475253" y="1883725"/>
            <a:ext cx="5241495" cy="4324350"/>
          </a:xfrm>
          <a:prstGeom prst="rect">
            <a:avLst/>
          </a:prstGeom>
        </p:spPr>
      </p:pic>
      <p:sp>
        <p:nvSpPr>
          <p:cNvPr id="5" name="TextBox 4"/>
          <p:cNvSpPr txBox="1"/>
          <p:nvPr/>
        </p:nvSpPr>
        <p:spPr>
          <a:xfrm>
            <a:off x="1828801" y="6477000"/>
            <a:ext cx="3266279" cy="369332"/>
          </a:xfrm>
          <a:prstGeom prst="rect">
            <a:avLst/>
          </a:prstGeom>
          <a:noFill/>
        </p:spPr>
        <p:txBody>
          <a:bodyPr wrap="none" rtlCol="0">
            <a:spAutoFit/>
          </a:bodyPr>
          <a:lstStyle/>
          <a:p>
            <a:r>
              <a:rPr lang="en-US" dirty="0">
                <a:solidFill>
                  <a:schemeClr val="bg1"/>
                </a:solidFill>
              </a:rPr>
              <a:t>McGinnis et al, </a:t>
            </a:r>
            <a:r>
              <a:rPr lang="en-US" i="1" dirty="0">
                <a:solidFill>
                  <a:schemeClr val="bg1"/>
                </a:solidFill>
              </a:rPr>
              <a:t>AIDS </a:t>
            </a:r>
            <a:r>
              <a:rPr lang="en-US" i="1" dirty="0" err="1">
                <a:solidFill>
                  <a:schemeClr val="bg1"/>
                </a:solidFill>
              </a:rPr>
              <a:t>Behav</a:t>
            </a:r>
            <a:r>
              <a:rPr lang="en-US" i="1" dirty="0">
                <a:solidFill>
                  <a:schemeClr val="bg1"/>
                </a:solidFill>
              </a:rPr>
              <a:t>, </a:t>
            </a:r>
            <a:r>
              <a:rPr lang="en-US" dirty="0">
                <a:solidFill>
                  <a:schemeClr val="bg1"/>
                </a:solidFill>
              </a:rPr>
              <a:t>2015</a:t>
            </a:r>
          </a:p>
        </p:txBody>
      </p:sp>
    </p:spTree>
    <p:extLst>
      <p:ext uri="{BB962C8B-B14F-4D97-AF65-F5344CB8AC3E}">
        <p14:creationId xmlns:p14="http://schemas.microsoft.com/office/powerpoint/2010/main" val="986119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tx1"/>
                </a:solidFill>
              </a:rPr>
              <a:t>Alcohol and Quality of Care</a:t>
            </a:r>
          </a:p>
        </p:txBody>
      </p:sp>
      <p:pic>
        <p:nvPicPr>
          <p:cNvPr id="125954" name="Picture 2"/>
          <p:cNvPicPr>
            <a:picLocks noGrp="1" noChangeAspect="1" noChangeArrowheads="1"/>
          </p:cNvPicPr>
          <p:nvPr>
            <p:ph idx="1"/>
          </p:nvPr>
        </p:nvPicPr>
        <p:blipFill>
          <a:blip r:embed="rId3" cstate="print"/>
          <a:srcRect/>
          <a:stretch>
            <a:fillRect/>
          </a:stretch>
        </p:blipFill>
        <p:spPr bwMode="auto">
          <a:xfrm>
            <a:off x="1981200" y="1981200"/>
            <a:ext cx="8229600" cy="3429000"/>
          </a:xfrm>
          <a:prstGeom prst="rect">
            <a:avLst/>
          </a:prstGeom>
          <a:noFill/>
          <a:ln w="9525">
            <a:noFill/>
            <a:miter lim="800000"/>
            <a:headEnd/>
            <a:tailEnd/>
          </a:ln>
        </p:spPr>
      </p:pic>
      <p:sp>
        <p:nvSpPr>
          <p:cNvPr id="5" name="TextBox 4"/>
          <p:cNvSpPr txBox="1"/>
          <p:nvPr/>
        </p:nvSpPr>
        <p:spPr>
          <a:xfrm>
            <a:off x="1752601" y="6400800"/>
            <a:ext cx="3016339" cy="369332"/>
          </a:xfrm>
          <a:prstGeom prst="rect">
            <a:avLst/>
          </a:prstGeom>
          <a:noFill/>
        </p:spPr>
        <p:txBody>
          <a:bodyPr wrap="none" rtlCol="0">
            <a:spAutoFit/>
          </a:bodyPr>
          <a:lstStyle/>
          <a:p>
            <a:r>
              <a:rPr lang="en-US" dirty="0">
                <a:solidFill>
                  <a:schemeClr val="bg1"/>
                </a:solidFill>
              </a:rPr>
              <a:t>Korthuis PT et al., </a:t>
            </a:r>
            <a:r>
              <a:rPr lang="en-US" i="1" dirty="0">
                <a:solidFill>
                  <a:schemeClr val="bg1"/>
                </a:solidFill>
              </a:rPr>
              <a:t>JAIDS, </a:t>
            </a:r>
            <a:r>
              <a:rPr lang="en-US" dirty="0">
                <a:solidFill>
                  <a:schemeClr val="bg1"/>
                </a:solidFill>
              </a:rPr>
              <a:t>2012</a:t>
            </a:r>
            <a:r>
              <a:rPr lang="en-US" i="1" dirty="0">
                <a:solidFill>
                  <a:schemeClr val="bg1"/>
                </a:solidFill>
              </a:rPr>
              <a:t> </a:t>
            </a:r>
            <a:endParaRPr lang="en-US" dirty="0">
              <a:solidFill>
                <a:schemeClr val="bg1"/>
              </a:solidFill>
            </a:endParaRPr>
          </a:p>
        </p:txBody>
      </p:sp>
      <p:sp>
        <p:nvSpPr>
          <p:cNvPr id="6" name="TextBox 5"/>
          <p:cNvSpPr txBox="1"/>
          <p:nvPr/>
        </p:nvSpPr>
        <p:spPr>
          <a:xfrm>
            <a:off x="1981200" y="5486401"/>
            <a:ext cx="7674863" cy="646331"/>
          </a:xfrm>
          <a:prstGeom prst="rect">
            <a:avLst/>
          </a:prstGeom>
          <a:noFill/>
        </p:spPr>
        <p:txBody>
          <a:bodyPr wrap="square" rtlCol="0">
            <a:spAutoFit/>
          </a:bodyPr>
          <a:lstStyle/>
          <a:p>
            <a:r>
              <a:rPr lang="en-US" dirty="0"/>
              <a:t>Those with unhealthy alcohol use were less likely to have CD4 counts, HIV visits</a:t>
            </a:r>
          </a:p>
          <a:p>
            <a:r>
              <a:rPr lang="en-US" dirty="0"/>
              <a:t>or appropriate lipid screening in the past 12 months. </a:t>
            </a:r>
          </a:p>
        </p:txBody>
      </p:sp>
    </p:spTree>
    <p:extLst>
      <p:ext uri="{BB962C8B-B14F-4D97-AF65-F5344CB8AC3E}">
        <p14:creationId xmlns:p14="http://schemas.microsoft.com/office/powerpoint/2010/main" val="2031131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F4C6C-4F4D-4F04-A09D-F6C0FF783EDD}"/>
              </a:ext>
            </a:extLst>
          </p:cNvPr>
          <p:cNvSpPr>
            <a:spLocks noGrp="1"/>
          </p:cNvSpPr>
          <p:nvPr>
            <p:ph type="title"/>
          </p:nvPr>
        </p:nvSpPr>
        <p:spPr/>
        <p:txBody>
          <a:bodyPr/>
          <a:lstStyle/>
          <a:p>
            <a:pPr algn="ctr"/>
            <a:r>
              <a:rPr lang="en-US" dirty="0">
                <a:solidFill>
                  <a:schemeClr val="tx1"/>
                </a:solidFill>
              </a:rPr>
              <a:t>Alcohol and Retention in Care</a:t>
            </a:r>
          </a:p>
        </p:txBody>
      </p:sp>
      <p:pic>
        <p:nvPicPr>
          <p:cNvPr id="6" name="Content Placeholder 5">
            <a:extLst>
              <a:ext uri="{FF2B5EF4-FFF2-40B4-BE49-F238E27FC236}">
                <a16:creationId xmlns:a16="http://schemas.microsoft.com/office/drawing/2014/main" id="{A44475EF-FF54-4BB9-B247-1A4D4667FDB8}"/>
              </a:ext>
            </a:extLst>
          </p:cNvPr>
          <p:cNvPicPr>
            <a:picLocks noGrp="1" noChangeAspect="1"/>
          </p:cNvPicPr>
          <p:nvPr>
            <p:ph idx="1"/>
          </p:nvPr>
        </p:nvPicPr>
        <p:blipFill>
          <a:blip r:embed="rId2"/>
          <a:stretch>
            <a:fillRect/>
          </a:stretch>
        </p:blipFill>
        <p:spPr>
          <a:xfrm>
            <a:off x="2083981" y="1846263"/>
            <a:ext cx="7846828" cy="4384416"/>
          </a:xfrm>
          <a:prstGeom prst="rect">
            <a:avLst/>
          </a:prstGeom>
        </p:spPr>
      </p:pic>
      <p:sp>
        <p:nvSpPr>
          <p:cNvPr id="7" name="TextBox 6">
            <a:extLst>
              <a:ext uri="{FF2B5EF4-FFF2-40B4-BE49-F238E27FC236}">
                <a16:creationId xmlns:a16="http://schemas.microsoft.com/office/drawing/2014/main" id="{95E0C547-5318-48FC-8D5B-E209EFE96836}"/>
              </a:ext>
            </a:extLst>
          </p:cNvPr>
          <p:cNvSpPr txBox="1"/>
          <p:nvPr/>
        </p:nvSpPr>
        <p:spPr>
          <a:xfrm>
            <a:off x="1754373" y="6507123"/>
            <a:ext cx="2666756" cy="369332"/>
          </a:xfrm>
          <a:prstGeom prst="rect">
            <a:avLst/>
          </a:prstGeom>
          <a:noFill/>
        </p:spPr>
        <p:txBody>
          <a:bodyPr wrap="none" rtlCol="0">
            <a:spAutoFit/>
          </a:bodyPr>
          <a:lstStyle/>
          <a:p>
            <a:r>
              <a:rPr lang="en-US" dirty="0">
                <a:solidFill>
                  <a:schemeClr val="bg1"/>
                </a:solidFill>
              </a:rPr>
              <a:t>Monroe A et al </a:t>
            </a:r>
            <a:r>
              <a:rPr lang="en-US" i="1" dirty="0">
                <a:solidFill>
                  <a:schemeClr val="bg1"/>
                </a:solidFill>
              </a:rPr>
              <a:t>JAIDS </a:t>
            </a:r>
            <a:r>
              <a:rPr lang="en-US" dirty="0">
                <a:solidFill>
                  <a:schemeClr val="bg1"/>
                </a:solidFill>
              </a:rPr>
              <a:t>2016</a:t>
            </a:r>
          </a:p>
        </p:txBody>
      </p:sp>
    </p:spTree>
    <p:extLst>
      <p:ext uri="{BB962C8B-B14F-4D97-AF65-F5344CB8AC3E}">
        <p14:creationId xmlns:p14="http://schemas.microsoft.com/office/powerpoint/2010/main" val="625267501"/>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1435</TotalTime>
  <Words>1765</Words>
  <Application>Microsoft Macintosh PowerPoint</Application>
  <PresentationFormat>Widescreen</PresentationFormat>
  <Paragraphs>211</Paragraphs>
  <Slides>21</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Calibri Light</vt:lpstr>
      <vt:lpstr>Cambria</vt:lpstr>
      <vt:lpstr>Times New Roman</vt:lpstr>
      <vt:lpstr>Wingdings</vt:lpstr>
      <vt:lpstr>Retrospect</vt:lpstr>
      <vt:lpstr> Review of Screening and Treatment of Unhealthy Alcohol Use in People Living with HIV  Srinivas Muvvala, MD MPH</vt:lpstr>
      <vt:lpstr>PowerPoint Presentation</vt:lpstr>
      <vt:lpstr>PowerPoint Presentation</vt:lpstr>
      <vt:lpstr>Spectrum of Alcohol Use</vt:lpstr>
      <vt:lpstr>Prevalence and Impact of Alcohol Use                                       among People living with HIV (PLWH)</vt:lpstr>
      <vt:lpstr>Screening for Unhealthy Alcohol Use: AUDIT-C </vt:lpstr>
      <vt:lpstr>Drinks to Get a Buzz Lower in HIV</vt:lpstr>
      <vt:lpstr>Alcohol and Quality of Care</vt:lpstr>
      <vt:lpstr>Alcohol and Retention in Care</vt:lpstr>
      <vt:lpstr>Alcohol and Mortality Risk by HIV status </vt:lpstr>
      <vt:lpstr>Suboptimal Treatment of Alcohol Use                  in HIV Clinics</vt:lpstr>
      <vt:lpstr>Alcohol Pharmacotherapy </vt:lpstr>
      <vt:lpstr>Disulfiram</vt:lpstr>
      <vt:lpstr>Acamprosate</vt:lpstr>
      <vt:lpstr>Naltrexone </vt:lpstr>
      <vt:lpstr>Naltrexone Safety in HIV: LFTs </vt:lpstr>
      <vt:lpstr>Naltrexone Safety in HIV:  HIV Biomarkers</vt:lpstr>
      <vt:lpstr>Acamprosate vs. Naltrexone</vt:lpstr>
      <vt:lpstr>Extended-Release Naltrexone                                    in HIV Treatment Settings </vt:lpstr>
      <vt:lpstr>Your experiences? </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Incentives, Randomization and Stepped Treatment</dc:title>
  <dc:creator>Edelman, E. Jennifer</dc:creator>
  <cp:lastModifiedBy>Biegacki, Emma</cp:lastModifiedBy>
  <cp:revision>115</cp:revision>
  <dcterms:created xsi:type="dcterms:W3CDTF">2017-11-13T14:24:42Z</dcterms:created>
  <dcterms:modified xsi:type="dcterms:W3CDTF">2020-06-02T17:39:50Z</dcterms:modified>
</cp:coreProperties>
</file>