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8" r:id="rId3"/>
    <p:sldId id="303" r:id="rId4"/>
    <p:sldId id="280" r:id="rId5"/>
    <p:sldId id="319" r:id="rId6"/>
    <p:sldId id="320" r:id="rId7"/>
    <p:sldId id="276" r:id="rId8"/>
    <p:sldId id="305" r:id="rId9"/>
    <p:sldId id="277" r:id="rId10"/>
    <p:sldId id="278" r:id="rId11"/>
    <p:sldId id="281" r:id="rId12"/>
    <p:sldId id="283" r:id="rId13"/>
    <p:sldId id="284" r:id="rId14"/>
    <p:sldId id="302" r:id="rId15"/>
    <p:sldId id="279" r:id="rId16"/>
    <p:sldId id="257" r:id="rId17"/>
    <p:sldId id="260" r:id="rId18"/>
    <p:sldId id="262" r:id="rId19"/>
    <p:sldId id="263" r:id="rId20"/>
    <p:sldId id="270" r:id="rId21"/>
    <p:sldId id="271" r:id="rId22"/>
    <p:sldId id="272" r:id="rId23"/>
    <p:sldId id="273" r:id="rId24"/>
    <p:sldId id="274" r:id="rId25"/>
    <p:sldId id="275" r:id="rId26"/>
    <p:sldId id="304" r:id="rId27"/>
    <p:sldId id="289" r:id="rId28"/>
    <p:sldId id="292" r:id="rId29"/>
    <p:sldId id="293" r:id="rId30"/>
    <p:sldId id="294" r:id="rId31"/>
    <p:sldId id="297" r:id="rId32"/>
    <p:sldId id="306" r:id="rId33"/>
    <p:sldId id="307" r:id="rId34"/>
    <p:sldId id="285" r:id="rId35"/>
    <p:sldId id="308" r:id="rId36"/>
    <p:sldId id="309" r:id="rId37"/>
    <p:sldId id="316" r:id="rId38"/>
    <p:sldId id="317" r:id="rId39"/>
    <p:sldId id="310" r:id="rId40"/>
    <p:sldId id="311" r:id="rId41"/>
    <p:sldId id="312" r:id="rId42"/>
    <p:sldId id="313" r:id="rId43"/>
    <p:sldId id="314" r:id="rId44"/>
    <p:sldId id="264" r:id="rId45"/>
    <p:sldId id="265" r:id="rId46"/>
    <p:sldId id="266" r:id="rId47"/>
    <p:sldId id="267" r:id="rId48"/>
    <p:sldId id="268" r:id="rId49"/>
    <p:sldId id="26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16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5" autoAdjust="0"/>
    <p:restoredTop sz="91680" autoAdjust="0"/>
  </p:normalViewPr>
  <p:slideViewPr>
    <p:cSldViewPr snapToGrid="0" snapToObjects="1">
      <p:cViewPr varScale="1">
        <p:scale>
          <a:sx n="102" d="100"/>
          <a:sy n="102" d="100"/>
        </p:scale>
        <p:origin x="173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C09A6-5F2A-F94D-A228-BE0CBBEAA3FE}" type="doc">
      <dgm:prSet loTypeId="urn:microsoft.com/office/officeart/2005/8/layout/vList2" loCatId="" qsTypeId="urn:microsoft.com/office/officeart/2005/8/quickstyle/simple1" qsCatId="simple" csTypeId="urn:microsoft.com/office/officeart/2005/8/colors/colorful4" csCatId="colorful" phldr="1"/>
      <dgm:spPr/>
      <dgm:t>
        <a:bodyPr/>
        <a:lstStyle/>
        <a:p>
          <a:endParaRPr lang="en-US"/>
        </a:p>
      </dgm:t>
    </dgm:pt>
    <dgm:pt modelId="{AE787257-9068-7E4A-87DF-4B126C6570C4}">
      <dgm:prSet/>
      <dgm:spPr/>
      <dgm:t>
        <a:bodyPr/>
        <a:lstStyle/>
        <a:p>
          <a:pPr rtl="0">
            <a:lnSpc>
              <a:spcPct val="100000"/>
            </a:lnSpc>
            <a:spcAft>
              <a:spcPts val="1200"/>
            </a:spcAft>
          </a:pPr>
          <a:r>
            <a:rPr lang="en-US" dirty="0"/>
            <a:t>Poster Presentations</a:t>
          </a:r>
        </a:p>
      </dgm:t>
    </dgm:pt>
    <dgm:pt modelId="{2544A9E5-C021-4F43-B5CA-78D4CAB5847C}" type="parTrans" cxnId="{5335D225-92B9-E94E-86B6-5C821A2A545E}">
      <dgm:prSet/>
      <dgm:spPr/>
      <dgm:t>
        <a:bodyPr/>
        <a:lstStyle/>
        <a:p>
          <a:pPr>
            <a:lnSpc>
              <a:spcPct val="100000"/>
            </a:lnSpc>
            <a:spcAft>
              <a:spcPts val="1200"/>
            </a:spcAft>
          </a:pPr>
          <a:endParaRPr lang="en-US"/>
        </a:p>
      </dgm:t>
    </dgm:pt>
    <dgm:pt modelId="{5060EEAB-0E45-E246-B4D9-B12EFC2CF142}" type="sibTrans" cxnId="{5335D225-92B9-E94E-86B6-5C821A2A545E}">
      <dgm:prSet/>
      <dgm:spPr/>
      <dgm:t>
        <a:bodyPr/>
        <a:lstStyle/>
        <a:p>
          <a:pPr>
            <a:lnSpc>
              <a:spcPct val="100000"/>
            </a:lnSpc>
            <a:spcAft>
              <a:spcPts val="1200"/>
            </a:spcAft>
          </a:pPr>
          <a:endParaRPr lang="en-US"/>
        </a:p>
      </dgm:t>
    </dgm:pt>
    <dgm:pt modelId="{B561C1F2-E842-5F42-8C9F-2889FF4F3518}">
      <dgm:prSet/>
      <dgm:spPr/>
      <dgm:t>
        <a:bodyPr/>
        <a:lstStyle/>
        <a:p>
          <a:pPr rtl="0">
            <a:lnSpc>
              <a:spcPct val="100000"/>
            </a:lnSpc>
            <a:spcAft>
              <a:spcPts val="1200"/>
            </a:spcAft>
          </a:pPr>
          <a:r>
            <a:rPr lang="en-US" dirty="0"/>
            <a:t>Interdisciplinary intervention for hospitalized persons who inject drugs (PWID) may increase medication assisted therapy (MAT) use</a:t>
          </a:r>
        </a:p>
      </dgm:t>
    </dgm:pt>
    <dgm:pt modelId="{E4DD8BFD-0FDC-CF48-B55B-27DD6D528D13}" type="parTrans" cxnId="{63CA61C2-7EC9-1741-9A01-D870336D55B3}">
      <dgm:prSet/>
      <dgm:spPr/>
      <dgm:t>
        <a:bodyPr/>
        <a:lstStyle/>
        <a:p>
          <a:pPr>
            <a:lnSpc>
              <a:spcPct val="100000"/>
            </a:lnSpc>
            <a:spcAft>
              <a:spcPts val="1200"/>
            </a:spcAft>
          </a:pPr>
          <a:endParaRPr lang="en-US"/>
        </a:p>
      </dgm:t>
    </dgm:pt>
    <dgm:pt modelId="{E4CBE156-0240-8744-83A6-537C08EB61CE}" type="sibTrans" cxnId="{63CA61C2-7EC9-1741-9A01-D870336D55B3}">
      <dgm:prSet/>
      <dgm:spPr/>
      <dgm:t>
        <a:bodyPr/>
        <a:lstStyle/>
        <a:p>
          <a:pPr>
            <a:lnSpc>
              <a:spcPct val="100000"/>
            </a:lnSpc>
            <a:spcAft>
              <a:spcPts val="1200"/>
            </a:spcAft>
          </a:pPr>
          <a:endParaRPr lang="en-US"/>
        </a:p>
      </dgm:t>
    </dgm:pt>
    <dgm:pt modelId="{9F9ADCDA-D752-1E42-8ECC-69BF3FFC53D5}">
      <dgm:prSet/>
      <dgm:spPr/>
      <dgm:t>
        <a:bodyPr/>
        <a:lstStyle/>
        <a:p>
          <a:pPr rtl="0">
            <a:lnSpc>
              <a:spcPct val="100000"/>
            </a:lnSpc>
            <a:spcAft>
              <a:spcPts val="1200"/>
            </a:spcAft>
          </a:pPr>
          <a:r>
            <a:rPr lang="en-US" dirty="0"/>
            <a:t>Oral Presentations</a:t>
          </a:r>
        </a:p>
      </dgm:t>
    </dgm:pt>
    <dgm:pt modelId="{6638940E-80A9-544D-AC73-0998A3D43AC4}" type="parTrans" cxnId="{03A6F215-306C-6444-B3A5-ACBC8806AF7E}">
      <dgm:prSet/>
      <dgm:spPr/>
      <dgm:t>
        <a:bodyPr/>
        <a:lstStyle/>
        <a:p>
          <a:pPr>
            <a:lnSpc>
              <a:spcPct val="100000"/>
            </a:lnSpc>
            <a:spcAft>
              <a:spcPts val="1200"/>
            </a:spcAft>
          </a:pPr>
          <a:endParaRPr lang="en-US"/>
        </a:p>
      </dgm:t>
    </dgm:pt>
    <dgm:pt modelId="{9BECFEC4-1629-FF4F-874E-5F9B13B9B95E}" type="sibTrans" cxnId="{03A6F215-306C-6444-B3A5-ACBC8806AF7E}">
      <dgm:prSet/>
      <dgm:spPr/>
      <dgm:t>
        <a:bodyPr/>
        <a:lstStyle/>
        <a:p>
          <a:pPr>
            <a:lnSpc>
              <a:spcPct val="100000"/>
            </a:lnSpc>
            <a:spcAft>
              <a:spcPts val="1200"/>
            </a:spcAft>
          </a:pPr>
          <a:endParaRPr lang="en-US"/>
        </a:p>
      </dgm:t>
    </dgm:pt>
    <dgm:pt modelId="{44B63A84-E8D6-D543-8969-E0B1BE0DB5D2}">
      <dgm:prSet/>
      <dgm:spPr/>
      <dgm:t>
        <a:bodyPr/>
        <a:lstStyle/>
        <a:p>
          <a:pPr rtl="0">
            <a:lnSpc>
              <a:spcPct val="100000"/>
            </a:lnSpc>
            <a:spcAft>
              <a:spcPts val="1200"/>
            </a:spcAft>
          </a:pPr>
          <a:r>
            <a:rPr lang="en-US" dirty="0"/>
            <a:t>Opioid overdose deaths among persons with HIV infection, United States, 2011-2015</a:t>
          </a:r>
        </a:p>
      </dgm:t>
    </dgm:pt>
    <dgm:pt modelId="{24B7F2F6-2E94-A542-92BB-0D59BCB61E68}" type="parTrans" cxnId="{6D48D379-B2F8-0F4F-B366-465CD940F51A}">
      <dgm:prSet/>
      <dgm:spPr/>
      <dgm:t>
        <a:bodyPr/>
        <a:lstStyle/>
        <a:p>
          <a:pPr>
            <a:lnSpc>
              <a:spcPct val="100000"/>
            </a:lnSpc>
            <a:spcAft>
              <a:spcPts val="1200"/>
            </a:spcAft>
          </a:pPr>
          <a:endParaRPr lang="en-US"/>
        </a:p>
      </dgm:t>
    </dgm:pt>
    <dgm:pt modelId="{8A36810B-D634-EC4F-AE8A-EA7A6B0CAF50}" type="sibTrans" cxnId="{6D48D379-B2F8-0F4F-B366-465CD940F51A}">
      <dgm:prSet/>
      <dgm:spPr/>
      <dgm:t>
        <a:bodyPr/>
        <a:lstStyle/>
        <a:p>
          <a:pPr>
            <a:lnSpc>
              <a:spcPct val="100000"/>
            </a:lnSpc>
            <a:spcAft>
              <a:spcPts val="1200"/>
            </a:spcAft>
          </a:pPr>
          <a:endParaRPr lang="en-US"/>
        </a:p>
      </dgm:t>
    </dgm:pt>
    <dgm:pt modelId="{5ED57413-5CED-824A-8024-101EF0CE4C4E}">
      <dgm:prSet/>
      <dgm:spPr/>
      <dgm:t>
        <a:bodyPr/>
        <a:lstStyle/>
        <a:p>
          <a:pPr rtl="0">
            <a:lnSpc>
              <a:spcPct val="100000"/>
            </a:lnSpc>
            <a:spcAft>
              <a:spcPts val="1200"/>
            </a:spcAft>
          </a:pPr>
          <a:r>
            <a:rPr lang="en-US" dirty="0"/>
            <a:t>Hidden in Plain Sight: The Alcohol Epidemic</a:t>
          </a:r>
        </a:p>
      </dgm:t>
    </dgm:pt>
    <dgm:pt modelId="{9279F384-0B07-E945-A3E6-97988471163C}" type="parTrans" cxnId="{5E496050-05D2-954B-A051-58D1D801EC97}">
      <dgm:prSet/>
      <dgm:spPr/>
      <dgm:t>
        <a:bodyPr/>
        <a:lstStyle/>
        <a:p>
          <a:endParaRPr lang="en-US"/>
        </a:p>
      </dgm:t>
    </dgm:pt>
    <dgm:pt modelId="{AB48799A-6216-5144-AC5B-FAA601D1332B}" type="sibTrans" cxnId="{5E496050-05D2-954B-A051-58D1D801EC97}">
      <dgm:prSet/>
      <dgm:spPr/>
      <dgm:t>
        <a:bodyPr/>
        <a:lstStyle/>
        <a:p>
          <a:endParaRPr lang="en-US"/>
        </a:p>
      </dgm:t>
    </dgm:pt>
    <dgm:pt modelId="{C1DC923A-8F0C-2C4A-A655-A97A8F2572E4}">
      <dgm:prSet/>
      <dgm:spPr/>
      <dgm:t>
        <a:bodyPr/>
        <a:lstStyle/>
        <a:p>
          <a:pPr rtl="0">
            <a:lnSpc>
              <a:spcPct val="100000"/>
            </a:lnSpc>
            <a:spcAft>
              <a:spcPts val="1200"/>
            </a:spcAft>
          </a:pPr>
          <a:r>
            <a:rPr lang="en-US" dirty="0"/>
            <a:t>Smoking and unhealthy drinking and the HIV care continuum</a:t>
          </a:r>
        </a:p>
      </dgm:t>
    </dgm:pt>
    <dgm:pt modelId="{FCA6CC32-3DA9-5F47-B7CC-384B5FE8D774}" type="parTrans" cxnId="{447C5B68-E22F-BD49-8FE8-3B289498DA87}">
      <dgm:prSet/>
      <dgm:spPr/>
      <dgm:t>
        <a:bodyPr/>
        <a:lstStyle/>
        <a:p>
          <a:endParaRPr lang="en-US"/>
        </a:p>
      </dgm:t>
    </dgm:pt>
    <dgm:pt modelId="{7075F8ED-AF90-B34D-AE49-02770EB08215}" type="sibTrans" cxnId="{447C5B68-E22F-BD49-8FE8-3B289498DA87}">
      <dgm:prSet/>
      <dgm:spPr/>
      <dgm:t>
        <a:bodyPr/>
        <a:lstStyle/>
        <a:p>
          <a:endParaRPr lang="en-US"/>
        </a:p>
      </dgm:t>
    </dgm:pt>
    <dgm:pt modelId="{72B9D16F-9ACA-004E-ACC9-5B02A19A0A71}">
      <dgm:prSet/>
      <dgm:spPr/>
      <dgm:t>
        <a:bodyPr/>
        <a:lstStyle/>
        <a:p>
          <a:pPr rtl="0">
            <a:lnSpc>
              <a:spcPct val="100000"/>
            </a:lnSpc>
            <a:spcAft>
              <a:spcPts val="1200"/>
            </a:spcAft>
          </a:pPr>
          <a:r>
            <a:rPr lang="en-US" dirty="0"/>
            <a:t>Tobacco Smoking: The Silent Killer</a:t>
          </a:r>
        </a:p>
      </dgm:t>
    </dgm:pt>
    <dgm:pt modelId="{CA3E381A-7031-754F-873C-E93D8F38C7D3}" type="parTrans" cxnId="{9B55CDE3-34FA-1E48-A385-AF9E370B27FB}">
      <dgm:prSet/>
      <dgm:spPr/>
      <dgm:t>
        <a:bodyPr/>
        <a:lstStyle/>
        <a:p>
          <a:endParaRPr lang="en-US"/>
        </a:p>
      </dgm:t>
    </dgm:pt>
    <dgm:pt modelId="{E8003F5B-4782-9C4C-8084-63305D6F94F8}" type="sibTrans" cxnId="{9B55CDE3-34FA-1E48-A385-AF9E370B27FB}">
      <dgm:prSet/>
      <dgm:spPr/>
      <dgm:t>
        <a:bodyPr/>
        <a:lstStyle/>
        <a:p>
          <a:endParaRPr lang="en-US"/>
        </a:p>
      </dgm:t>
    </dgm:pt>
    <dgm:pt modelId="{09C666B7-F1EC-C941-A700-525AFAF7D4CE}">
      <dgm:prSet/>
      <dgm:spPr/>
      <dgm:t>
        <a:bodyPr/>
        <a:lstStyle/>
        <a:p>
          <a:pPr rtl="0">
            <a:lnSpc>
              <a:spcPct val="100000"/>
            </a:lnSpc>
            <a:spcAft>
              <a:spcPts val="1200"/>
            </a:spcAft>
          </a:pPr>
          <a:r>
            <a:rPr lang="en-US" dirty="0"/>
            <a:t>HIV infection and smoking differentially regulate alveolar macrophages</a:t>
          </a:r>
        </a:p>
      </dgm:t>
    </dgm:pt>
    <dgm:pt modelId="{52BC4F5E-FD68-4F45-B581-5955786ADF0C}" type="parTrans" cxnId="{54069153-88F3-6545-B6C0-5D49E4FEC7DD}">
      <dgm:prSet/>
      <dgm:spPr/>
      <dgm:t>
        <a:bodyPr/>
        <a:lstStyle/>
        <a:p>
          <a:endParaRPr lang="en-US"/>
        </a:p>
      </dgm:t>
    </dgm:pt>
    <dgm:pt modelId="{F8726E92-B8F8-544C-BD70-566D26B1F861}" type="sibTrans" cxnId="{54069153-88F3-6545-B6C0-5D49E4FEC7DD}">
      <dgm:prSet/>
      <dgm:spPr/>
      <dgm:t>
        <a:bodyPr/>
        <a:lstStyle/>
        <a:p>
          <a:endParaRPr lang="en-US"/>
        </a:p>
      </dgm:t>
    </dgm:pt>
    <dgm:pt modelId="{1C360F2D-9638-FA42-A6CA-DDEA19C82E9F}" type="pres">
      <dgm:prSet presAssocID="{C98C09A6-5F2A-F94D-A228-BE0CBBEAA3FE}" presName="linear" presStyleCnt="0">
        <dgm:presLayoutVars>
          <dgm:animLvl val="lvl"/>
          <dgm:resizeHandles val="exact"/>
        </dgm:presLayoutVars>
      </dgm:prSet>
      <dgm:spPr/>
    </dgm:pt>
    <dgm:pt modelId="{63D1095C-D62E-2C45-AA58-E177D6D0BF0D}" type="pres">
      <dgm:prSet presAssocID="{AE787257-9068-7E4A-87DF-4B126C6570C4}" presName="parentText" presStyleLbl="node1" presStyleIdx="0" presStyleCnt="2">
        <dgm:presLayoutVars>
          <dgm:chMax val="0"/>
          <dgm:bulletEnabled val="1"/>
        </dgm:presLayoutVars>
      </dgm:prSet>
      <dgm:spPr/>
    </dgm:pt>
    <dgm:pt modelId="{66BB9C34-BDBB-7B42-B0C3-E8D4E6A5E16A}" type="pres">
      <dgm:prSet presAssocID="{AE787257-9068-7E4A-87DF-4B126C6570C4}" presName="childText" presStyleLbl="revTx" presStyleIdx="0" presStyleCnt="2">
        <dgm:presLayoutVars>
          <dgm:bulletEnabled val="1"/>
        </dgm:presLayoutVars>
      </dgm:prSet>
      <dgm:spPr/>
    </dgm:pt>
    <dgm:pt modelId="{48F7FE18-F700-8D45-A3E0-ABAB17A52BF4}" type="pres">
      <dgm:prSet presAssocID="{9F9ADCDA-D752-1E42-8ECC-69BF3FFC53D5}" presName="parentText" presStyleLbl="node1" presStyleIdx="1" presStyleCnt="2">
        <dgm:presLayoutVars>
          <dgm:chMax val="0"/>
          <dgm:bulletEnabled val="1"/>
        </dgm:presLayoutVars>
      </dgm:prSet>
      <dgm:spPr/>
    </dgm:pt>
    <dgm:pt modelId="{53459258-460D-1A43-B337-4BFE46BF879A}" type="pres">
      <dgm:prSet presAssocID="{9F9ADCDA-D752-1E42-8ECC-69BF3FFC53D5}" presName="childText" presStyleLbl="revTx" presStyleIdx="1" presStyleCnt="2">
        <dgm:presLayoutVars>
          <dgm:bulletEnabled val="1"/>
        </dgm:presLayoutVars>
      </dgm:prSet>
      <dgm:spPr/>
    </dgm:pt>
  </dgm:ptLst>
  <dgm:cxnLst>
    <dgm:cxn modelId="{03A6F215-306C-6444-B3A5-ACBC8806AF7E}" srcId="{C98C09A6-5F2A-F94D-A228-BE0CBBEAA3FE}" destId="{9F9ADCDA-D752-1E42-8ECC-69BF3FFC53D5}" srcOrd="1" destOrd="0" parTransId="{6638940E-80A9-544D-AC73-0998A3D43AC4}" sibTransId="{9BECFEC4-1629-FF4F-874E-5F9B13B9B95E}"/>
    <dgm:cxn modelId="{5335D225-92B9-E94E-86B6-5C821A2A545E}" srcId="{C98C09A6-5F2A-F94D-A228-BE0CBBEAA3FE}" destId="{AE787257-9068-7E4A-87DF-4B126C6570C4}" srcOrd="0" destOrd="0" parTransId="{2544A9E5-C021-4F43-B5CA-78D4CAB5847C}" sibTransId="{5060EEAB-0E45-E246-B4D9-B12EFC2CF142}"/>
    <dgm:cxn modelId="{B0EF3628-464A-DE40-9275-5FADF1201234}" type="presOf" srcId="{AE787257-9068-7E4A-87DF-4B126C6570C4}" destId="{63D1095C-D62E-2C45-AA58-E177D6D0BF0D}" srcOrd="0" destOrd="0" presId="urn:microsoft.com/office/officeart/2005/8/layout/vList2"/>
    <dgm:cxn modelId="{618A4728-1EE3-DF47-8B11-77D9743CBC58}" type="presOf" srcId="{72B9D16F-9ACA-004E-ACC9-5B02A19A0A71}" destId="{53459258-460D-1A43-B337-4BFE46BF879A}" srcOrd="0" destOrd="1" presId="urn:microsoft.com/office/officeart/2005/8/layout/vList2"/>
    <dgm:cxn modelId="{5E496050-05D2-954B-A051-58D1D801EC97}" srcId="{9F9ADCDA-D752-1E42-8ECC-69BF3FFC53D5}" destId="{5ED57413-5CED-824A-8024-101EF0CE4C4E}" srcOrd="2" destOrd="0" parTransId="{9279F384-0B07-E945-A3E6-97988471163C}" sibTransId="{AB48799A-6216-5144-AC5B-FAA601D1332B}"/>
    <dgm:cxn modelId="{73D90453-23CF-354D-A927-CAC2FE3A9B19}" type="presOf" srcId="{5ED57413-5CED-824A-8024-101EF0CE4C4E}" destId="{53459258-460D-1A43-B337-4BFE46BF879A}" srcOrd="0" destOrd="2" presId="urn:microsoft.com/office/officeart/2005/8/layout/vList2"/>
    <dgm:cxn modelId="{54069153-88F3-6545-B6C0-5D49E4FEC7DD}" srcId="{AE787257-9068-7E4A-87DF-4B126C6570C4}" destId="{09C666B7-F1EC-C941-A700-525AFAF7D4CE}" srcOrd="1" destOrd="0" parTransId="{52BC4F5E-FD68-4F45-B581-5955786ADF0C}" sibTransId="{F8726E92-B8F8-544C-BD70-566D26B1F861}"/>
    <dgm:cxn modelId="{447C5B68-E22F-BD49-8FE8-3B289498DA87}" srcId="{AE787257-9068-7E4A-87DF-4B126C6570C4}" destId="{C1DC923A-8F0C-2C4A-A655-A97A8F2572E4}" srcOrd="2" destOrd="0" parTransId="{FCA6CC32-3DA9-5F47-B7CC-384B5FE8D774}" sibTransId="{7075F8ED-AF90-B34D-AE49-02770EB08215}"/>
    <dgm:cxn modelId="{6D48D379-B2F8-0F4F-B366-465CD940F51A}" srcId="{9F9ADCDA-D752-1E42-8ECC-69BF3FFC53D5}" destId="{44B63A84-E8D6-D543-8969-E0B1BE0DB5D2}" srcOrd="0" destOrd="0" parTransId="{24B7F2F6-2E94-A542-92BB-0D59BCB61E68}" sibTransId="{8A36810B-D634-EC4F-AE8A-EA7A6B0CAF50}"/>
    <dgm:cxn modelId="{C6C66981-E7C3-8442-B000-0202AF8A0E8E}" type="presOf" srcId="{09C666B7-F1EC-C941-A700-525AFAF7D4CE}" destId="{66BB9C34-BDBB-7B42-B0C3-E8D4E6A5E16A}" srcOrd="0" destOrd="1" presId="urn:microsoft.com/office/officeart/2005/8/layout/vList2"/>
    <dgm:cxn modelId="{882B82A3-9E98-3941-846E-B53FC9E2E0CB}" type="presOf" srcId="{B561C1F2-E842-5F42-8C9F-2889FF4F3518}" destId="{66BB9C34-BDBB-7B42-B0C3-E8D4E6A5E16A}" srcOrd="0" destOrd="0" presId="urn:microsoft.com/office/officeart/2005/8/layout/vList2"/>
    <dgm:cxn modelId="{F4BDF3C0-344A-C94C-AFFE-C8E7EE3A56C5}" type="presOf" srcId="{9F9ADCDA-D752-1E42-8ECC-69BF3FFC53D5}" destId="{48F7FE18-F700-8D45-A3E0-ABAB17A52BF4}" srcOrd="0" destOrd="0" presId="urn:microsoft.com/office/officeart/2005/8/layout/vList2"/>
    <dgm:cxn modelId="{63CA61C2-7EC9-1741-9A01-D870336D55B3}" srcId="{AE787257-9068-7E4A-87DF-4B126C6570C4}" destId="{B561C1F2-E842-5F42-8C9F-2889FF4F3518}" srcOrd="0" destOrd="0" parTransId="{E4DD8BFD-0FDC-CF48-B55B-27DD6D528D13}" sibTransId="{E4CBE156-0240-8744-83A6-537C08EB61CE}"/>
    <dgm:cxn modelId="{20A5BCC4-96EF-0047-AD0E-27A3283F0FB0}" type="presOf" srcId="{44B63A84-E8D6-D543-8969-E0B1BE0DB5D2}" destId="{53459258-460D-1A43-B337-4BFE46BF879A}" srcOrd="0" destOrd="0" presId="urn:microsoft.com/office/officeart/2005/8/layout/vList2"/>
    <dgm:cxn modelId="{04DEF3DB-7292-9044-9D01-2C39AB5E756F}" type="presOf" srcId="{C98C09A6-5F2A-F94D-A228-BE0CBBEAA3FE}" destId="{1C360F2D-9638-FA42-A6CA-DDEA19C82E9F}" srcOrd="0" destOrd="0" presId="urn:microsoft.com/office/officeart/2005/8/layout/vList2"/>
    <dgm:cxn modelId="{9B55CDE3-34FA-1E48-A385-AF9E370B27FB}" srcId="{9F9ADCDA-D752-1E42-8ECC-69BF3FFC53D5}" destId="{72B9D16F-9ACA-004E-ACC9-5B02A19A0A71}" srcOrd="1" destOrd="0" parTransId="{CA3E381A-7031-754F-873C-E93D8F38C7D3}" sibTransId="{E8003F5B-4782-9C4C-8084-63305D6F94F8}"/>
    <dgm:cxn modelId="{F7BCD5F4-A52D-0C41-ADEA-D727B32D1C5A}" type="presOf" srcId="{C1DC923A-8F0C-2C4A-A655-A97A8F2572E4}" destId="{66BB9C34-BDBB-7B42-B0C3-E8D4E6A5E16A}" srcOrd="0" destOrd="2" presId="urn:microsoft.com/office/officeart/2005/8/layout/vList2"/>
    <dgm:cxn modelId="{475A73F5-FA69-AF4E-907B-1F1B4C39CE47}" type="presParOf" srcId="{1C360F2D-9638-FA42-A6CA-DDEA19C82E9F}" destId="{63D1095C-D62E-2C45-AA58-E177D6D0BF0D}" srcOrd="0" destOrd="0" presId="urn:microsoft.com/office/officeart/2005/8/layout/vList2"/>
    <dgm:cxn modelId="{4875036F-6E0E-714B-9A7D-159F94A18C01}" type="presParOf" srcId="{1C360F2D-9638-FA42-A6CA-DDEA19C82E9F}" destId="{66BB9C34-BDBB-7B42-B0C3-E8D4E6A5E16A}" srcOrd="1" destOrd="0" presId="urn:microsoft.com/office/officeart/2005/8/layout/vList2"/>
    <dgm:cxn modelId="{B0675208-F29C-D747-B5BE-F145B5C57CA4}" type="presParOf" srcId="{1C360F2D-9638-FA42-A6CA-DDEA19C82E9F}" destId="{48F7FE18-F700-8D45-A3E0-ABAB17A52BF4}" srcOrd="2" destOrd="0" presId="urn:microsoft.com/office/officeart/2005/8/layout/vList2"/>
    <dgm:cxn modelId="{B84EF1D9-7A9B-194B-88C8-31EB252EDB3C}" type="presParOf" srcId="{1C360F2D-9638-FA42-A6CA-DDEA19C82E9F}" destId="{53459258-460D-1A43-B337-4BFE46BF879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1095C-D62E-2C45-AA58-E177D6D0BF0D}">
      <dsp:nvSpPr>
        <dsp:cNvPr id="0" name=""/>
        <dsp:cNvSpPr/>
      </dsp:nvSpPr>
      <dsp:spPr>
        <a:xfrm>
          <a:off x="0" y="13725"/>
          <a:ext cx="8229600" cy="6949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100000"/>
            </a:lnSpc>
            <a:spcBef>
              <a:spcPct val="0"/>
            </a:spcBef>
            <a:spcAft>
              <a:spcPts val="1200"/>
            </a:spcAft>
            <a:buNone/>
          </a:pPr>
          <a:r>
            <a:rPr lang="en-US" sz="2700" kern="1200" dirty="0"/>
            <a:t>Poster Presentations</a:t>
          </a:r>
        </a:p>
      </dsp:txBody>
      <dsp:txXfrm>
        <a:off x="33926" y="47651"/>
        <a:ext cx="8161748" cy="627128"/>
      </dsp:txXfrm>
    </dsp:sp>
    <dsp:sp modelId="{66BB9C34-BDBB-7B42-B0C3-E8D4E6A5E16A}">
      <dsp:nvSpPr>
        <dsp:cNvPr id="0" name=""/>
        <dsp:cNvSpPr/>
      </dsp:nvSpPr>
      <dsp:spPr>
        <a:xfrm>
          <a:off x="0" y="708705"/>
          <a:ext cx="8229600" cy="201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100000"/>
            </a:lnSpc>
            <a:spcBef>
              <a:spcPct val="0"/>
            </a:spcBef>
            <a:spcAft>
              <a:spcPts val="1200"/>
            </a:spcAft>
            <a:buChar char="•"/>
          </a:pPr>
          <a:r>
            <a:rPr lang="en-US" sz="2100" kern="1200" dirty="0"/>
            <a:t>Interdisciplinary intervention for hospitalized persons who inject drugs (PWID) may increase medication assisted therapy (MAT) use</a:t>
          </a:r>
        </a:p>
        <a:p>
          <a:pPr marL="228600" lvl="1" indent="-228600" algn="l" defTabSz="933450" rtl="0">
            <a:lnSpc>
              <a:spcPct val="100000"/>
            </a:lnSpc>
            <a:spcBef>
              <a:spcPct val="0"/>
            </a:spcBef>
            <a:spcAft>
              <a:spcPts val="1200"/>
            </a:spcAft>
            <a:buChar char="•"/>
          </a:pPr>
          <a:r>
            <a:rPr lang="en-US" sz="2100" kern="1200" dirty="0"/>
            <a:t>HIV infection and smoking differentially regulate alveolar macrophages</a:t>
          </a:r>
        </a:p>
        <a:p>
          <a:pPr marL="228600" lvl="1" indent="-228600" algn="l" defTabSz="933450" rtl="0">
            <a:lnSpc>
              <a:spcPct val="100000"/>
            </a:lnSpc>
            <a:spcBef>
              <a:spcPct val="0"/>
            </a:spcBef>
            <a:spcAft>
              <a:spcPts val="1200"/>
            </a:spcAft>
            <a:buChar char="•"/>
          </a:pPr>
          <a:r>
            <a:rPr lang="en-US" sz="2100" kern="1200" dirty="0"/>
            <a:t>Smoking and unhealthy drinking and the HIV care continuum</a:t>
          </a:r>
        </a:p>
      </dsp:txBody>
      <dsp:txXfrm>
        <a:off x="0" y="708705"/>
        <a:ext cx="8229600" cy="2012039"/>
      </dsp:txXfrm>
    </dsp:sp>
    <dsp:sp modelId="{48F7FE18-F700-8D45-A3E0-ABAB17A52BF4}">
      <dsp:nvSpPr>
        <dsp:cNvPr id="0" name=""/>
        <dsp:cNvSpPr/>
      </dsp:nvSpPr>
      <dsp:spPr>
        <a:xfrm>
          <a:off x="0" y="2720745"/>
          <a:ext cx="8229600" cy="6949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100000"/>
            </a:lnSpc>
            <a:spcBef>
              <a:spcPct val="0"/>
            </a:spcBef>
            <a:spcAft>
              <a:spcPts val="1200"/>
            </a:spcAft>
            <a:buNone/>
          </a:pPr>
          <a:r>
            <a:rPr lang="en-US" sz="2700" kern="1200" dirty="0"/>
            <a:t>Oral Presentations</a:t>
          </a:r>
        </a:p>
      </dsp:txBody>
      <dsp:txXfrm>
        <a:off x="33926" y="2754671"/>
        <a:ext cx="8161748" cy="627128"/>
      </dsp:txXfrm>
    </dsp:sp>
    <dsp:sp modelId="{53459258-460D-1A43-B337-4BFE46BF879A}">
      <dsp:nvSpPr>
        <dsp:cNvPr id="0" name=""/>
        <dsp:cNvSpPr/>
      </dsp:nvSpPr>
      <dsp:spPr>
        <a:xfrm>
          <a:off x="0" y="3415725"/>
          <a:ext cx="8229600"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100000"/>
            </a:lnSpc>
            <a:spcBef>
              <a:spcPct val="0"/>
            </a:spcBef>
            <a:spcAft>
              <a:spcPts val="1200"/>
            </a:spcAft>
            <a:buChar char="•"/>
          </a:pPr>
          <a:r>
            <a:rPr lang="en-US" sz="2100" kern="1200" dirty="0"/>
            <a:t>Opioid overdose deaths among persons with HIV infection, United States, 2011-2015</a:t>
          </a:r>
        </a:p>
        <a:p>
          <a:pPr marL="228600" lvl="1" indent="-228600" algn="l" defTabSz="933450" rtl="0">
            <a:lnSpc>
              <a:spcPct val="100000"/>
            </a:lnSpc>
            <a:spcBef>
              <a:spcPct val="0"/>
            </a:spcBef>
            <a:spcAft>
              <a:spcPts val="1200"/>
            </a:spcAft>
            <a:buChar char="•"/>
          </a:pPr>
          <a:r>
            <a:rPr lang="en-US" sz="2100" kern="1200" dirty="0"/>
            <a:t>Tobacco Smoking: The Silent Killer</a:t>
          </a:r>
        </a:p>
        <a:p>
          <a:pPr marL="228600" lvl="1" indent="-228600" algn="l" defTabSz="933450" rtl="0">
            <a:lnSpc>
              <a:spcPct val="100000"/>
            </a:lnSpc>
            <a:spcBef>
              <a:spcPct val="0"/>
            </a:spcBef>
            <a:spcAft>
              <a:spcPts val="1200"/>
            </a:spcAft>
            <a:buChar char="•"/>
          </a:pPr>
          <a:r>
            <a:rPr lang="en-US" sz="2100" kern="1200" dirty="0"/>
            <a:t>Hidden in Plain Sight: The Alcohol Epidemic</a:t>
          </a:r>
        </a:p>
      </dsp:txBody>
      <dsp:txXfrm>
        <a:off x="0" y="3415725"/>
        <a:ext cx="8229600" cy="16766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DAE93-BFB0-0B4A-8D9E-CE96DA7ADFCB}" type="datetimeFigureOut">
              <a:rPr lang="en-US" smtClean="0"/>
              <a:t>4/22/20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ED353-DCB5-5C4B-B864-5A748DBD4D05}" type="slidenum">
              <a:rPr lang="en-US" smtClean="0"/>
              <a:t>‹#›</a:t>
            </a:fld>
            <a:endParaRPr lang="en-US"/>
          </a:p>
        </p:txBody>
      </p:sp>
    </p:spTree>
    <p:extLst>
      <p:ext uri="{BB962C8B-B14F-4D97-AF65-F5344CB8AC3E}">
        <p14:creationId xmlns:p14="http://schemas.microsoft.com/office/powerpoint/2010/main" val="3148576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37 and 98 patients met criteria in the pre and post-IVAT periods, respectively. 84% of pre-IVAT were opioid users compared to 80% post-IVAT. Most common bacterial infections in the pre and post-IVAT periods were endocarditis (57 and 34%, respectively) and vertebral osteomyelitis/ abscess (13 and 17%). In the pre- and post-IVAT periods, Hepatitis C was present in 68 and 80%, respectively, and HIV was present in 3 and 5%, respectively. Percentages with an ID consult (97% </a:t>
            </a:r>
            <a:r>
              <a:rPr lang="en-US" dirty="0" err="1"/>
              <a:t>vs</a:t>
            </a:r>
            <a:r>
              <a:rPr lang="en-US" dirty="0"/>
              <a:t> 94%) and Addiction Medicine (78% </a:t>
            </a:r>
            <a:r>
              <a:rPr lang="en-US" dirty="0" err="1"/>
              <a:t>vs</a:t>
            </a:r>
            <a:r>
              <a:rPr lang="en-US" dirty="0"/>
              <a:t> 84%) consult remained unchanged. Although MAT prescriptions increased, the percentage receiving MAT did not (32% pre and post IVAT). There was an increase for those deemed 'high risk' for continued IVDU (55%). In </a:t>
            </a:r>
            <a:r>
              <a:rPr lang="en-US" dirty="0" err="1"/>
              <a:t>univariate</a:t>
            </a:r>
            <a:r>
              <a:rPr lang="en-US" dirty="0"/>
              <a:t> logistic regression models of those receiving IVAT, neither risk category, age, race, gender, length of stay, or insurance status was associated with MAT prescription.</a:t>
            </a:r>
          </a:p>
        </p:txBody>
      </p:sp>
      <p:sp>
        <p:nvSpPr>
          <p:cNvPr id="4" name="Slide Number Placeholder 3"/>
          <p:cNvSpPr>
            <a:spLocks noGrp="1"/>
          </p:cNvSpPr>
          <p:nvPr>
            <p:ph type="sldNum" sz="quarter" idx="10"/>
          </p:nvPr>
        </p:nvSpPr>
        <p:spPr/>
        <p:txBody>
          <a:bodyPr/>
          <a:lstStyle/>
          <a:p>
            <a:fld id="{20AED353-DCB5-5C4B-B864-5A748DBD4D05}" type="slidenum">
              <a:rPr lang="en-US" smtClean="0"/>
              <a:t>6</a:t>
            </a:fld>
            <a:endParaRPr lang="en-US"/>
          </a:p>
        </p:txBody>
      </p:sp>
    </p:spTree>
    <p:extLst>
      <p:ext uri="{BB962C8B-B14F-4D97-AF65-F5344CB8AC3E}">
        <p14:creationId xmlns:p14="http://schemas.microsoft.com/office/powerpoint/2010/main" val="283720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n 2013, </a:t>
            </a:r>
            <a:r>
              <a:rPr lang="en-US" dirty="0"/>
              <a:t>the Danish HIV Cohort showed that more than 12 life-years were lost from being</a:t>
            </a:r>
            <a:r>
              <a:rPr lang="en-US" baseline="0" dirty="0"/>
              <a:t> a smoker living with HIV. </a:t>
            </a:r>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21</a:t>
            </a:fld>
            <a:endParaRPr lang="en-US"/>
          </a:p>
        </p:txBody>
      </p:sp>
    </p:spTree>
    <p:extLst>
      <p:ext uri="{BB962C8B-B14F-4D97-AF65-F5344CB8AC3E}">
        <p14:creationId xmlns:p14="http://schemas.microsoft.com/office/powerpoint/2010/main" val="1025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Luckily smoking cessation has been shown</a:t>
            </a:r>
            <a:r>
              <a:rPr lang="en-US" baseline="0" dirty="0"/>
              <a:t> to reduce the risk of excess morbidity and mortality.  </a:t>
            </a:r>
          </a:p>
          <a:p>
            <a:endParaRPr lang="en-US" baseline="0" dirty="0"/>
          </a:p>
          <a:p>
            <a:r>
              <a:rPr lang="en-US" baseline="0" dirty="0"/>
              <a:t>Enhanced nicotine metabolism making it more difficult to quit smoking. </a:t>
            </a:r>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22</a:t>
            </a:fld>
            <a:endParaRPr lang="en-US"/>
          </a:p>
        </p:txBody>
      </p:sp>
    </p:spTree>
    <p:extLst>
      <p:ext uri="{BB962C8B-B14F-4D97-AF65-F5344CB8AC3E}">
        <p14:creationId xmlns:p14="http://schemas.microsoft.com/office/powerpoint/2010/main" val="4161717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European AIDS Clinical</a:t>
            </a:r>
            <a:r>
              <a:rPr lang="en-US" baseline="0" dirty="0"/>
              <a:t> Society provides recommendations on how to approach smoking among PLWH.   A crucial first step is to assess smoking status.  Then to provide advice about the consequences of smoking and benefits of quitting.  If the patients is willing to quit, we should offer a combination of pharmacotherapy and cognitive-behavioral counseling.  Pharmacotherapy helps to control withdrawal symptoms, including craving, insomnia, problems with concentration, irritability and weight gain. </a:t>
            </a:r>
          </a:p>
          <a:p>
            <a:r>
              <a:rPr lang="en-US" baseline="0" dirty="0"/>
              <a:t>Behavioral counseling comes in many forms and aims to</a:t>
            </a:r>
            <a:r>
              <a:rPr lang="mr-IN" baseline="0" dirty="0"/>
              <a:t>…</a:t>
            </a:r>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23</a:t>
            </a:fld>
            <a:endParaRPr lang="en-US"/>
          </a:p>
        </p:txBody>
      </p:sp>
    </p:spTree>
    <p:extLst>
      <p:ext uri="{BB962C8B-B14F-4D97-AF65-F5344CB8AC3E}">
        <p14:creationId xmlns:p14="http://schemas.microsoft.com/office/powerpoint/2010/main" val="491061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a:t>
            </a:r>
            <a:r>
              <a:rPr lang="en-US" baseline="0" dirty="0"/>
              <a:t> pharmacotherapy includes NRT, </a:t>
            </a:r>
            <a:r>
              <a:rPr lang="en-US" baseline="0" dirty="0" err="1"/>
              <a:t>varenicline</a:t>
            </a:r>
            <a:r>
              <a:rPr lang="en-US" baseline="0" dirty="0"/>
              <a:t>, and </a:t>
            </a:r>
            <a:r>
              <a:rPr lang="en-US" baseline="0" dirty="0" err="1"/>
              <a:t>buproprion</a:t>
            </a:r>
            <a:r>
              <a:rPr lang="en-US" baseline="0" dirty="0"/>
              <a:t>.  The efficacy data for NRT among PLWH is “patchy” and typically reports low adherence rates among PLWH.  As a result, most findings are generalized from studies with the general population. </a:t>
            </a:r>
          </a:p>
          <a:p>
            <a:r>
              <a:rPr lang="en-US" baseline="0" dirty="0"/>
              <a:t>Non-NRT meds include </a:t>
            </a:r>
            <a:r>
              <a:rPr lang="en-US" baseline="0" dirty="0" err="1"/>
              <a:t>varenicline</a:t>
            </a:r>
            <a:r>
              <a:rPr lang="en-US" baseline="0" dirty="0"/>
              <a:t> and bupropion.  </a:t>
            </a:r>
            <a:r>
              <a:rPr lang="en-US" baseline="0" dirty="0" err="1"/>
              <a:t>Varenicline</a:t>
            </a:r>
            <a:r>
              <a:rPr lang="en-US" baseline="0" dirty="0"/>
              <a:t> has been shown to be more efficacious among PLWH compared to placebo.  There’s been some concern about risk of depression and CVD, but a recent French trial did not find these associations. </a:t>
            </a:r>
          </a:p>
          <a:p>
            <a:r>
              <a:rPr lang="en-US" baseline="0" dirty="0"/>
              <a:t>There’s limited data on efficacy of bupropion among PLWH, so data are generalized from the general population.</a:t>
            </a:r>
          </a:p>
          <a:p>
            <a:r>
              <a:rPr lang="en-US" baseline="0" dirty="0"/>
              <a:t>Unfortunately, smoking cessation studies in PLWH are small with limited follow-up with a focus on behavioral approaches. </a:t>
            </a:r>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24</a:t>
            </a:fld>
            <a:endParaRPr lang="en-US"/>
          </a:p>
        </p:txBody>
      </p:sp>
    </p:spTree>
    <p:extLst>
      <p:ext uri="{BB962C8B-B14F-4D97-AF65-F5344CB8AC3E}">
        <p14:creationId xmlns:p14="http://schemas.microsoft.com/office/powerpoint/2010/main" val="2197026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appreciate that the smoking</a:t>
            </a:r>
            <a:r>
              <a:rPr lang="en-US" baseline="0" dirty="0"/>
              <a:t> epidemic in PLWH differs significantly than in the general population. Specifically</a:t>
            </a:r>
            <a:r>
              <a:rPr lang="mr-IN" baseline="0" dirty="0"/>
              <a:t>…</a:t>
            </a:r>
            <a:endParaRPr lang="en-US" baseline="0" dirty="0"/>
          </a:p>
          <a:p>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25</a:t>
            </a:fld>
            <a:endParaRPr lang="en-US"/>
          </a:p>
        </p:txBody>
      </p:sp>
    </p:spTree>
    <p:extLst>
      <p:ext uri="{BB962C8B-B14F-4D97-AF65-F5344CB8AC3E}">
        <p14:creationId xmlns:p14="http://schemas.microsoft.com/office/powerpoint/2010/main" val="3323973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Effects on cellular</a:t>
            </a:r>
            <a:r>
              <a:rPr lang="en-US" baseline="0" dirty="0"/>
              <a:t> structure</a:t>
            </a:r>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28</a:t>
            </a:fld>
            <a:endParaRPr lang="en-US"/>
          </a:p>
        </p:txBody>
      </p:sp>
    </p:spTree>
    <p:extLst>
      <p:ext uri="{BB962C8B-B14F-4D97-AF65-F5344CB8AC3E}">
        <p14:creationId xmlns:p14="http://schemas.microsoft.com/office/powerpoint/2010/main" val="346669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examine associations between smoking and unhealthy drinking with linkage to care, retention and HIV RNA control among 9,397 people living with HIV (PWH) receiving care in the Kaiser Permanente Northern California (KPNC) integrated health care system, screened for unhealthy drinking (index date) and for smoking by providers between 07/01/2013 and 12/31/2017. Measures, derived from the electronic health record, included any self-reported unhealthy drinking in the prior 90 days (one or more days of 4+/5+ drinks per occasion and/or 7+/14+ drinks per week for women or men, respectively); smoking status closest to the drinking index date; linkage to care (≥1 visit within 90 days following a new HIV diagnosis); retention up to 12 months after alcohol screening (2 or more HIV care visits 60+ days apart); and HIV RNA control (&lt;75 copies/mL) between 3 months prior and 12 months post alcohol screening. Unadjusted and adjusted odds ratios (OR) from logistic regression models (see Table for covariates in adjusted models).</a:t>
            </a:r>
          </a:p>
          <a:p>
            <a:endParaRPr lang="en-US" dirty="0"/>
          </a:p>
          <a:p>
            <a:r>
              <a:rPr lang="en-US" dirty="0"/>
              <a:t>*clarify definition of unhealthy alcohol use and</a:t>
            </a:r>
            <a:r>
              <a:rPr lang="en-US" baseline="0" dirty="0"/>
              <a:t> how it reflects a spectrum of drinking patterns</a:t>
            </a:r>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10</a:t>
            </a:fld>
            <a:endParaRPr lang="en-US"/>
          </a:p>
        </p:txBody>
      </p:sp>
    </p:spTree>
    <p:extLst>
      <p:ext uri="{BB962C8B-B14F-4D97-AF65-F5344CB8AC3E}">
        <p14:creationId xmlns:p14="http://schemas.microsoft.com/office/powerpoint/2010/main" val="34822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sample had mean age 47.1 years and was 91.2% male; 53.3% white, 18.0% Latino, and 15.3% black; and 70.5% men who have sex with men. </a:t>
            </a:r>
          </a:p>
        </p:txBody>
      </p:sp>
      <p:sp>
        <p:nvSpPr>
          <p:cNvPr id="4" name="Slide Number Placeholder 3"/>
          <p:cNvSpPr>
            <a:spLocks noGrp="1"/>
          </p:cNvSpPr>
          <p:nvPr>
            <p:ph type="sldNum" sz="quarter" idx="10"/>
          </p:nvPr>
        </p:nvSpPr>
        <p:spPr/>
        <p:txBody>
          <a:bodyPr/>
          <a:lstStyle/>
          <a:p>
            <a:fld id="{20AED353-DCB5-5C4B-B864-5A748DBD4D05}" type="slidenum">
              <a:rPr lang="en-US" smtClean="0"/>
              <a:t>11</a:t>
            </a:fld>
            <a:endParaRPr lang="en-US"/>
          </a:p>
        </p:txBody>
      </p:sp>
    </p:spTree>
    <p:extLst>
      <p:ext uri="{BB962C8B-B14F-4D97-AF65-F5344CB8AC3E}">
        <p14:creationId xmlns:p14="http://schemas.microsoft.com/office/powerpoint/2010/main" val="224038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adjusted analyses, current smoking was associated with worse HIV RNA control (compared with not smoking at index date; OR=0.62 [95% CI 0.54-0.71], p&lt;0.001), with some evidence of associations with worse retention (0.88 [0.77-1.01], p = 0.076) and worse linkage to care (0.6 [0.34-1.06], p=0.080). There was little evidence that unhealthy drinking at these thresholds was associated with linkage to care, retention in care or HIV RNA control.</a:t>
            </a:r>
          </a:p>
        </p:txBody>
      </p:sp>
      <p:sp>
        <p:nvSpPr>
          <p:cNvPr id="4" name="Slide Number Placeholder 3"/>
          <p:cNvSpPr>
            <a:spLocks noGrp="1"/>
          </p:cNvSpPr>
          <p:nvPr>
            <p:ph type="sldNum" sz="quarter" idx="10"/>
          </p:nvPr>
        </p:nvSpPr>
        <p:spPr/>
        <p:txBody>
          <a:bodyPr/>
          <a:lstStyle/>
          <a:p>
            <a:fld id="{20AED353-DCB5-5C4B-B864-5A748DBD4D05}" type="slidenum">
              <a:rPr lang="en-US" smtClean="0"/>
              <a:t>12</a:t>
            </a:fld>
            <a:endParaRPr lang="en-US"/>
          </a:p>
        </p:txBody>
      </p:sp>
    </p:spTree>
    <p:extLst>
      <p:ext uri="{BB962C8B-B14F-4D97-AF65-F5344CB8AC3E}">
        <p14:creationId xmlns:p14="http://schemas.microsoft.com/office/powerpoint/2010/main" val="391357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unhealthy drinking and smoking were associated with worse retention in care and HIV RNA control among PWH, but only the effect of smoking on HIV RNA control remained in adjusted analyses. Future analyses will examine effects of higher levels of unhealthy drinking and changes in drinking, as well as unhealthy drinking in combination with smoking. Clinicians should make a particular effort to help PWH quit smoking.</a:t>
            </a:r>
          </a:p>
          <a:p>
            <a:endParaRPr lang="en-US" dirty="0"/>
          </a:p>
          <a:p>
            <a:r>
              <a:rPr lang="en-US" dirty="0"/>
              <a:t>*Substance</a:t>
            </a:r>
            <a:r>
              <a:rPr lang="en-US" baseline="0" dirty="0"/>
              <a:t> use affecting outcomes on the HIV care continuum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13</a:t>
            </a:fld>
            <a:endParaRPr lang="en-US"/>
          </a:p>
        </p:txBody>
      </p:sp>
    </p:spTree>
    <p:extLst>
      <p:ext uri="{BB962C8B-B14F-4D97-AF65-F5344CB8AC3E}">
        <p14:creationId xmlns:p14="http://schemas.microsoft.com/office/powerpoint/2010/main" val="72082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smoking rate among PLWH is 2-3x higher than</a:t>
            </a:r>
            <a:r>
              <a:rPr lang="en-US" baseline="0" dirty="0"/>
              <a:t> the general population around the world.  And the prevalence rates are similar for both men and women with HIV.  The reasons for this are thought to be due to..</a:t>
            </a:r>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17</a:t>
            </a:fld>
            <a:endParaRPr lang="en-US"/>
          </a:p>
        </p:txBody>
      </p:sp>
    </p:spTree>
    <p:extLst>
      <p:ext uri="{BB962C8B-B14F-4D97-AF65-F5344CB8AC3E}">
        <p14:creationId xmlns:p14="http://schemas.microsoft.com/office/powerpoint/2010/main" val="82850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relevance</a:t>
            </a:r>
            <a:r>
              <a:rPr lang="en-US" baseline="0" dirty="0"/>
              <a:t> of HIV status on smoking impact.  Although there is no evidence supporting association between smoking and risk of HIV </a:t>
            </a:r>
            <a:r>
              <a:rPr lang="en-US" baseline="0" dirty="0" err="1"/>
              <a:t>seroconversion</a:t>
            </a:r>
            <a:r>
              <a:rPr lang="en-US" baseline="0" dirty="0"/>
              <a:t>, some evidence suggests</a:t>
            </a:r>
            <a:r>
              <a:rPr lang="mr-IN" baseline="0" dirty="0"/>
              <a:t>…</a:t>
            </a:r>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18</a:t>
            </a:fld>
            <a:endParaRPr lang="en-US"/>
          </a:p>
        </p:txBody>
      </p:sp>
    </p:spTree>
    <p:extLst>
      <p:ext uri="{BB962C8B-B14F-4D97-AF65-F5344CB8AC3E}">
        <p14:creationId xmlns:p14="http://schemas.microsoft.com/office/powerpoint/2010/main" val="375835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WIHS</a:t>
            </a:r>
            <a:r>
              <a:rPr lang="en-US" baseline="0" dirty="0"/>
              <a:t> (“wise”) study, smoking women with HIV experienced more </a:t>
            </a:r>
            <a:r>
              <a:rPr lang="en-US" baseline="0" dirty="0" err="1"/>
              <a:t>virologic</a:t>
            </a:r>
            <a:r>
              <a:rPr lang="en-US" baseline="0" dirty="0"/>
              <a:t> rebound and reported lower ART adherence compared to non-smoking women with HIV.  </a:t>
            </a:r>
          </a:p>
          <a:p>
            <a:r>
              <a:rPr lang="en-US" baseline="0" dirty="0"/>
              <a:t>Some questions this study raised is whether there is a causal relationship between smoking and HIV or whether smoking is a proxy for other factors impacting adherence and viral suppression, such as socioeconomic</a:t>
            </a:r>
            <a:r>
              <a:rPr lang="mr-IN" baseline="0" dirty="0"/>
              <a:t>…</a:t>
            </a:r>
            <a:r>
              <a:rPr lang="en-US" baseline="0" dirty="0"/>
              <a:t> Or whether it’s a combination of the both. </a:t>
            </a:r>
          </a:p>
        </p:txBody>
      </p:sp>
      <p:sp>
        <p:nvSpPr>
          <p:cNvPr id="4" name="Slide Number Placeholder 3"/>
          <p:cNvSpPr>
            <a:spLocks noGrp="1"/>
          </p:cNvSpPr>
          <p:nvPr>
            <p:ph type="sldNum" sz="quarter" idx="10"/>
          </p:nvPr>
        </p:nvSpPr>
        <p:spPr/>
        <p:txBody>
          <a:bodyPr/>
          <a:lstStyle/>
          <a:p>
            <a:fld id="{20AED353-DCB5-5C4B-B864-5A748DBD4D05}" type="slidenum">
              <a:rPr lang="en-US" smtClean="0"/>
              <a:t>19</a:t>
            </a:fld>
            <a:endParaRPr lang="en-US"/>
          </a:p>
        </p:txBody>
      </p:sp>
    </p:spTree>
    <p:extLst>
      <p:ext uri="{BB962C8B-B14F-4D97-AF65-F5344CB8AC3E}">
        <p14:creationId xmlns:p14="http://schemas.microsoft.com/office/powerpoint/2010/main" val="377920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data from </a:t>
            </a:r>
            <a:r>
              <a:rPr lang="en-US" dirty="0"/>
              <a:t>2010 from the SMART study show that both current and former smokers had increased risk of all-cause</a:t>
            </a:r>
            <a:r>
              <a:rPr lang="en-US" baseline="0" dirty="0"/>
              <a:t> mortality compared to non-smokers.  Adjusted models showed that current smokers had a 2.4 increased risk of mortality compared to former smokers. These data have led to government agencies such as the CDC to state that smoking is the leading cause of preventable disease and death.</a:t>
            </a:r>
            <a:endParaRPr lang="en-US" dirty="0"/>
          </a:p>
        </p:txBody>
      </p:sp>
      <p:sp>
        <p:nvSpPr>
          <p:cNvPr id="4" name="Slide Number Placeholder 3"/>
          <p:cNvSpPr>
            <a:spLocks noGrp="1"/>
          </p:cNvSpPr>
          <p:nvPr>
            <p:ph type="sldNum" sz="quarter" idx="10"/>
          </p:nvPr>
        </p:nvSpPr>
        <p:spPr/>
        <p:txBody>
          <a:bodyPr/>
          <a:lstStyle/>
          <a:p>
            <a:fld id="{20AED353-DCB5-5C4B-B864-5A748DBD4D05}" type="slidenum">
              <a:rPr lang="en-US" smtClean="0"/>
              <a:t>20</a:t>
            </a:fld>
            <a:endParaRPr lang="en-US"/>
          </a:p>
        </p:txBody>
      </p:sp>
    </p:spTree>
    <p:extLst>
      <p:ext uri="{BB962C8B-B14F-4D97-AF65-F5344CB8AC3E}">
        <p14:creationId xmlns:p14="http://schemas.microsoft.com/office/powerpoint/2010/main" val="187267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38E528-4B94-0E47-8B19-B192DED6F05F}" type="datetimeFigureOut">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244578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38E528-4B94-0E47-8B19-B192DED6F05F}" type="datetimeFigureOut">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389774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38E528-4B94-0E47-8B19-B192DED6F05F}" type="datetimeFigureOut">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30362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38E528-4B94-0E47-8B19-B192DED6F05F}" type="datetimeFigureOut">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338479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E528-4B94-0E47-8B19-B192DED6F05F}" type="datetimeFigureOut">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185371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38E528-4B94-0E47-8B19-B192DED6F05F}" type="datetimeFigureOut">
              <a:rPr lang="en-US" smtClean="0"/>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47615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38E528-4B94-0E47-8B19-B192DED6F05F}" type="datetimeFigureOut">
              <a:rPr lang="en-US" smtClean="0"/>
              <a:t>4/22/20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225564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38E528-4B94-0E47-8B19-B192DED6F05F}" type="datetimeFigureOut">
              <a:rPr lang="en-US" smtClean="0"/>
              <a:t>4/22/20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136660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E528-4B94-0E47-8B19-B192DED6F05F}" type="datetimeFigureOut">
              <a:rPr lang="en-US" smtClean="0"/>
              <a:t>4/22/20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351223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E528-4B94-0E47-8B19-B192DED6F05F}" type="datetimeFigureOut">
              <a:rPr lang="en-US" smtClean="0"/>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7863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E528-4B94-0E47-8B19-B192DED6F05F}" type="datetimeFigureOut">
              <a:rPr lang="en-US" smtClean="0"/>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6A7C-C288-4B43-8156-FA1D6FC66168}" type="slidenum">
              <a:rPr lang="en-US" smtClean="0"/>
              <a:t>‹#›</a:t>
            </a:fld>
            <a:endParaRPr lang="en-US"/>
          </a:p>
        </p:txBody>
      </p:sp>
    </p:spTree>
    <p:extLst>
      <p:ext uri="{BB962C8B-B14F-4D97-AF65-F5344CB8AC3E}">
        <p14:creationId xmlns:p14="http://schemas.microsoft.com/office/powerpoint/2010/main" val="49944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8E528-4B94-0E47-8B19-B192DED6F05F}" type="datetimeFigureOut">
              <a:rPr lang="en-US" smtClean="0"/>
              <a:t>4/22/20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26A7C-C288-4B43-8156-FA1D6FC66168}" type="slidenum">
              <a:rPr lang="en-US" smtClean="0"/>
              <a:t>‹#›</a:t>
            </a:fld>
            <a:endParaRPr lang="en-US"/>
          </a:p>
        </p:txBody>
      </p:sp>
    </p:spTree>
    <p:extLst>
      <p:ext uri="{BB962C8B-B14F-4D97-AF65-F5344CB8AC3E}">
        <p14:creationId xmlns:p14="http://schemas.microsoft.com/office/powerpoint/2010/main" val="3087793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croiwebcasts.org/console/player/41319?mediaType=audio&amp;&amp;crd_fl=0&amp;ssmsrq=1556728891176&amp;ctms=5000&amp;csmsrq=505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476" y="2608093"/>
            <a:ext cx="7772400" cy="1470025"/>
          </a:xfrm>
        </p:spPr>
        <p:txBody>
          <a:bodyPr/>
          <a:lstStyle/>
          <a:p>
            <a:r>
              <a:rPr lang="en-US" dirty="0">
                <a:latin typeface="Avenir Medium"/>
                <a:cs typeface="Avenir Medium"/>
              </a:rPr>
              <a:t>2019 Updates</a:t>
            </a:r>
          </a:p>
        </p:txBody>
      </p:sp>
      <p:sp>
        <p:nvSpPr>
          <p:cNvPr id="3" name="Subtitle 2"/>
          <p:cNvSpPr>
            <a:spLocks noGrp="1"/>
          </p:cNvSpPr>
          <p:nvPr>
            <p:ph type="subTitle" idx="1"/>
          </p:nvPr>
        </p:nvSpPr>
        <p:spPr>
          <a:xfrm>
            <a:off x="1371600" y="3886200"/>
            <a:ext cx="6400800" cy="1752600"/>
          </a:xfrm>
        </p:spPr>
        <p:txBody>
          <a:bodyPr/>
          <a:lstStyle/>
          <a:p>
            <a:r>
              <a:rPr lang="en-US" dirty="0">
                <a:latin typeface="Avenir Light"/>
                <a:cs typeface="Avenir Light"/>
              </a:rPr>
              <a:t>WHAT-IF? Learning Collaborative</a:t>
            </a:r>
          </a:p>
          <a:p>
            <a:r>
              <a:rPr lang="en-US" dirty="0">
                <a:latin typeface="Avenir Light"/>
                <a:cs typeface="Avenir Light"/>
              </a:rPr>
              <a:t>May 8, 2019</a:t>
            </a:r>
          </a:p>
        </p:txBody>
      </p:sp>
      <p:pic>
        <p:nvPicPr>
          <p:cNvPr id="4" name="Picture 3" descr="WHAT IF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403" y="5381475"/>
            <a:ext cx="1059377" cy="1155684"/>
          </a:xfrm>
          <a:prstGeom prst="rect">
            <a:avLst/>
          </a:prstGeom>
        </p:spPr>
      </p:pic>
      <p:pic>
        <p:nvPicPr>
          <p:cNvPr id="5" name="Picture 4" descr="croi_w36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66700"/>
            <a:ext cx="5869306" cy="2706403"/>
          </a:xfrm>
          <a:prstGeom prst="rect">
            <a:avLst/>
          </a:prstGeom>
        </p:spPr>
      </p:pic>
    </p:spTree>
    <p:extLst>
      <p:ext uri="{BB962C8B-B14F-4D97-AF65-F5344CB8AC3E}">
        <p14:creationId xmlns:p14="http://schemas.microsoft.com/office/powerpoint/2010/main" val="258435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rgbClr val="8064A2"/>
          </a:solidFill>
        </p:spPr>
        <p:txBody>
          <a:bodyPr>
            <a:no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Smoking &amp; unhealthy drinking and the HIV care continuum</a:t>
            </a:r>
          </a:p>
        </p:txBody>
      </p:sp>
      <p:sp>
        <p:nvSpPr>
          <p:cNvPr id="3" name="Content Placeholder 2"/>
          <p:cNvSpPr>
            <a:spLocks noGrp="1"/>
          </p:cNvSpPr>
          <p:nvPr>
            <p:ph idx="1"/>
          </p:nvPr>
        </p:nvSpPr>
        <p:spPr>
          <a:xfrm>
            <a:off x="457200" y="2366212"/>
            <a:ext cx="8229600" cy="4225892"/>
          </a:xfrm>
        </p:spPr>
        <p:txBody>
          <a:bodyPr>
            <a:noAutofit/>
          </a:bodyPr>
          <a:lstStyle/>
          <a:p>
            <a:pPr>
              <a:spcBef>
                <a:spcPts val="0"/>
              </a:spcBef>
              <a:spcAft>
                <a:spcPts val="1800"/>
              </a:spcAft>
            </a:pPr>
            <a:r>
              <a:rPr lang="en-US" sz="2800" dirty="0"/>
              <a:t>Retrospective cohort study using electronic health record data to evaluate associations between smoking and unhealthy drinking with </a:t>
            </a:r>
            <a:r>
              <a:rPr lang="en-US" sz="2800" b="1" dirty="0"/>
              <a:t>linkage</a:t>
            </a:r>
            <a:r>
              <a:rPr lang="en-US" sz="2800" dirty="0"/>
              <a:t> to HIV care, </a:t>
            </a:r>
            <a:r>
              <a:rPr lang="en-US" sz="2800" b="1" dirty="0"/>
              <a:t>retention</a:t>
            </a:r>
            <a:r>
              <a:rPr lang="en-US" sz="2800" dirty="0"/>
              <a:t>, and </a:t>
            </a:r>
            <a:r>
              <a:rPr lang="en-US" sz="2800" b="1" dirty="0"/>
              <a:t>HIV RNA </a:t>
            </a:r>
            <a:r>
              <a:rPr lang="en-US" sz="2800" dirty="0"/>
              <a:t>control</a:t>
            </a:r>
          </a:p>
          <a:p>
            <a:pPr>
              <a:spcBef>
                <a:spcPts val="0"/>
              </a:spcBef>
              <a:spcAft>
                <a:spcPts val="1800"/>
              </a:spcAft>
            </a:pPr>
            <a:r>
              <a:rPr lang="en-US" sz="2800" dirty="0"/>
              <a:t>Participants: N=9,397 PLWH in the Kaiser Permanente Northern California system between 7/2013-12/2017</a:t>
            </a:r>
          </a:p>
          <a:p>
            <a:pPr>
              <a:spcBef>
                <a:spcPts val="0"/>
              </a:spcBef>
              <a:spcAft>
                <a:spcPts val="1800"/>
              </a:spcAft>
            </a:pPr>
            <a:endParaRPr lang="en-US" sz="2800" dirty="0"/>
          </a:p>
          <a:p>
            <a:pPr>
              <a:spcBef>
                <a:spcPts val="0"/>
              </a:spcBef>
              <a:spcAft>
                <a:spcPts val="1800"/>
              </a:spcAft>
            </a:pPr>
            <a:endParaRPr lang="en-US" sz="2800" dirty="0"/>
          </a:p>
          <a:p>
            <a:pPr>
              <a:spcBef>
                <a:spcPts val="0"/>
              </a:spcBef>
              <a:spcAft>
                <a:spcPts val="1800"/>
              </a:spcAft>
            </a:pPr>
            <a:endParaRPr lang="en-US" sz="2800" dirty="0"/>
          </a:p>
          <a:p>
            <a:pPr>
              <a:spcBef>
                <a:spcPts val="0"/>
              </a:spcBef>
              <a:spcAft>
                <a:spcPts val="1800"/>
              </a:spcAft>
            </a:pPr>
            <a:endParaRPr lang="en-US" sz="2800" dirty="0"/>
          </a:p>
        </p:txBody>
      </p:sp>
      <p:sp>
        <p:nvSpPr>
          <p:cNvPr id="4" name="TextBox 3"/>
          <p:cNvSpPr txBox="1"/>
          <p:nvPr/>
        </p:nvSpPr>
        <p:spPr>
          <a:xfrm>
            <a:off x="457200" y="1531998"/>
            <a:ext cx="8341593" cy="646331"/>
          </a:xfrm>
          <a:prstGeom prst="rect">
            <a:avLst/>
          </a:prstGeom>
          <a:noFill/>
        </p:spPr>
        <p:txBody>
          <a:bodyPr wrap="square" rtlCol="0">
            <a:spAutoFit/>
          </a:bodyPr>
          <a:lstStyle/>
          <a:p>
            <a:pPr algn="ctr"/>
            <a:r>
              <a:rPr lang="en-US" dirty="0"/>
              <a:t>Derek </a:t>
            </a:r>
            <a:r>
              <a:rPr lang="en-US" dirty="0" err="1"/>
              <a:t>Satre</a:t>
            </a:r>
            <a:r>
              <a:rPr lang="en-US" dirty="0"/>
              <a:t>, et al.</a:t>
            </a:r>
          </a:p>
          <a:p>
            <a:pPr algn="ctr"/>
            <a:r>
              <a:rPr lang="en-US" dirty="0"/>
              <a:t>UCSF, Kaiser Permanente Northern California</a:t>
            </a:r>
          </a:p>
        </p:txBody>
      </p:sp>
    </p:spTree>
    <p:extLst>
      <p:ext uri="{BB962C8B-B14F-4D97-AF65-F5344CB8AC3E}">
        <p14:creationId xmlns:p14="http://schemas.microsoft.com/office/powerpoint/2010/main" val="226340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29 at 5.27.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52" y="0"/>
            <a:ext cx="3112936" cy="6858000"/>
          </a:xfrm>
          <a:prstGeom prst="rect">
            <a:avLst/>
          </a:prstGeom>
        </p:spPr>
      </p:pic>
      <p:sp>
        <p:nvSpPr>
          <p:cNvPr id="5" name="TextBox 4"/>
          <p:cNvSpPr txBox="1"/>
          <p:nvPr/>
        </p:nvSpPr>
        <p:spPr>
          <a:xfrm>
            <a:off x="4332720" y="784304"/>
            <a:ext cx="4276693" cy="3908762"/>
          </a:xfrm>
          <a:prstGeom prst="rect">
            <a:avLst/>
          </a:prstGeom>
          <a:noFill/>
        </p:spPr>
        <p:txBody>
          <a:bodyPr wrap="square" rtlCol="0">
            <a:spAutoFit/>
          </a:bodyPr>
          <a:lstStyle/>
          <a:p>
            <a:pPr marL="285750" indent="-285750">
              <a:spcBef>
                <a:spcPts val="2400"/>
              </a:spcBef>
              <a:buFont typeface="Arial"/>
              <a:buChar char="•"/>
            </a:pPr>
            <a:r>
              <a:rPr lang="en-US" sz="2800" dirty="0"/>
              <a:t>Mean age 47.1 years</a:t>
            </a:r>
          </a:p>
          <a:p>
            <a:pPr marL="285750" indent="-285750">
              <a:spcBef>
                <a:spcPts val="2400"/>
              </a:spcBef>
              <a:buFont typeface="Arial"/>
              <a:buChar char="•"/>
            </a:pPr>
            <a:r>
              <a:rPr lang="en-US" sz="2800" dirty="0"/>
              <a:t>Mostly male</a:t>
            </a:r>
          </a:p>
          <a:p>
            <a:pPr marL="285750" indent="-285750">
              <a:spcBef>
                <a:spcPts val="2400"/>
              </a:spcBef>
              <a:buFont typeface="Arial"/>
              <a:buChar char="•"/>
            </a:pPr>
            <a:r>
              <a:rPr lang="en-US" sz="2800" dirty="0"/>
              <a:t>Over 50% white</a:t>
            </a:r>
          </a:p>
          <a:p>
            <a:pPr marL="285750" indent="-285750">
              <a:spcBef>
                <a:spcPts val="2400"/>
              </a:spcBef>
              <a:buFont typeface="Arial"/>
              <a:buChar char="•"/>
            </a:pPr>
            <a:r>
              <a:rPr lang="en-US" sz="2800" dirty="0"/>
              <a:t>Mostly MSM</a:t>
            </a:r>
          </a:p>
          <a:p>
            <a:pPr marL="285750" indent="-285750">
              <a:spcBef>
                <a:spcPts val="2400"/>
              </a:spcBef>
              <a:buFont typeface="Arial"/>
              <a:buChar char="•"/>
            </a:pPr>
            <a:r>
              <a:rPr lang="en-US" sz="2800" dirty="0"/>
              <a:t>Majority with HIV RNA control</a:t>
            </a:r>
          </a:p>
        </p:txBody>
      </p:sp>
    </p:spTree>
    <p:extLst>
      <p:ext uri="{BB962C8B-B14F-4D97-AF65-F5344CB8AC3E}">
        <p14:creationId xmlns:p14="http://schemas.microsoft.com/office/powerpoint/2010/main" val="272118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29 at 5.33.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0"/>
            <a:ext cx="6310116" cy="6858000"/>
          </a:xfrm>
          <a:prstGeom prst="rect">
            <a:avLst/>
          </a:prstGeom>
        </p:spPr>
      </p:pic>
      <p:sp>
        <p:nvSpPr>
          <p:cNvPr id="5" name="Left Arrow 4"/>
          <p:cNvSpPr/>
          <p:nvPr/>
        </p:nvSpPr>
        <p:spPr>
          <a:xfrm>
            <a:off x="7881068" y="6115711"/>
            <a:ext cx="634968" cy="317457"/>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04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rgbClr val="7F7F7F"/>
          </a:solidFill>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Conclusions</a:t>
            </a:r>
          </a:p>
        </p:txBody>
      </p:sp>
      <p:sp>
        <p:nvSpPr>
          <p:cNvPr id="3" name="Content Placeholder 2"/>
          <p:cNvSpPr>
            <a:spLocks noGrp="1"/>
          </p:cNvSpPr>
          <p:nvPr>
            <p:ph idx="1"/>
          </p:nvPr>
        </p:nvSpPr>
        <p:spPr/>
        <p:txBody>
          <a:bodyPr>
            <a:normAutofit/>
          </a:bodyPr>
          <a:lstStyle/>
          <a:p>
            <a:pPr>
              <a:spcBef>
                <a:spcPts val="0"/>
              </a:spcBef>
              <a:spcAft>
                <a:spcPts val="1800"/>
              </a:spcAft>
            </a:pPr>
            <a:r>
              <a:rPr lang="en-US" sz="2800" dirty="0"/>
              <a:t>Unhealthy drinking and smoking were associated with worse retention in care and HIV RNA control among PLWH</a:t>
            </a:r>
          </a:p>
          <a:p>
            <a:pPr>
              <a:spcBef>
                <a:spcPts val="0"/>
              </a:spcBef>
              <a:spcAft>
                <a:spcPts val="1800"/>
              </a:spcAft>
            </a:pPr>
            <a:r>
              <a:rPr lang="en-US" sz="2800" dirty="0"/>
              <a:t>Only the effect of smoking on HIV RNA control remained in adjusted analyses</a:t>
            </a:r>
          </a:p>
          <a:p>
            <a:pPr>
              <a:spcBef>
                <a:spcPts val="0"/>
              </a:spcBef>
              <a:spcAft>
                <a:spcPts val="1800"/>
              </a:spcAft>
            </a:pPr>
            <a:r>
              <a:rPr lang="en-US" sz="2800" dirty="0"/>
              <a:t>Clinicians should make a particular effort to help PLWH quit smoking</a:t>
            </a:r>
          </a:p>
        </p:txBody>
      </p:sp>
    </p:spTree>
    <p:extLst>
      <p:ext uri="{BB962C8B-B14F-4D97-AF65-F5344CB8AC3E}">
        <p14:creationId xmlns:p14="http://schemas.microsoft.com/office/powerpoint/2010/main" val="67529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747963"/>
            <a:ext cx="7772400" cy="1362075"/>
          </a:xfrm>
          <a:prstGeom prst="roundRect">
            <a:avLst/>
          </a:prstGeom>
          <a:solidFill>
            <a:schemeClr val="accent5"/>
          </a:solidFill>
          <a:ln>
            <a:noFill/>
          </a:ln>
        </p:spPr>
        <p:txBody>
          <a:bodyPr anchor="ctr"/>
          <a:lstStyle/>
          <a:p>
            <a:pPr algn="ctr"/>
            <a:r>
              <a:rPr lang="en-US"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Oral Presentations</a:t>
            </a:r>
          </a:p>
        </p:txBody>
      </p:sp>
    </p:spTree>
    <p:extLst>
      <p:ext uri="{BB962C8B-B14F-4D97-AF65-F5344CB8AC3E}">
        <p14:creationId xmlns:p14="http://schemas.microsoft.com/office/powerpoint/2010/main" val="94099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62" y="237290"/>
            <a:ext cx="8462694" cy="1143000"/>
          </a:xfrm>
          <a:prstGeom prst="roundRect">
            <a:avLst/>
          </a:prstGeom>
          <a:solidFill>
            <a:srgbClr val="4BACC6"/>
          </a:solidFill>
        </p:spPr>
        <p:txBody>
          <a:bodyPr>
            <a:noAutofit/>
          </a:bodyPr>
          <a:lstStyle/>
          <a:p>
            <a:pPr lvl="0">
              <a:spcAft>
                <a:spcPts val="1200"/>
              </a:spcAft>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Opioid overdose deaths among persons with HIV infection, United States, 2011-2015</a:t>
            </a:r>
          </a:p>
        </p:txBody>
      </p:sp>
      <p:sp>
        <p:nvSpPr>
          <p:cNvPr id="3" name="Content Placeholder 2"/>
          <p:cNvSpPr>
            <a:spLocks noGrp="1"/>
          </p:cNvSpPr>
          <p:nvPr>
            <p:ph idx="1"/>
          </p:nvPr>
        </p:nvSpPr>
        <p:spPr>
          <a:xfrm>
            <a:off x="457200" y="2540636"/>
            <a:ext cx="8229600" cy="3585527"/>
          </a:xfrm>
        </p:spPr>
        <p:txBody>
          <a:bodyPr>
            <a:normAutofit/>
          </a:bodyPr>
          <a:lstStyle/>
          <a:p>
            <a:pPr marL="0" indent="0" algn="ctr">
              <a:buNone/>
            </a:pPr>
            <a:endParaRPr lang="en-US" dirty="0">
              <a:hlinkClick r:id="rId2"/>
            </a:endParaRPr>
          </a:p>
          <a:p>
            <a:pPr marL="0" indent="0" algn="ctr">
              <a:buNone/>
            </a:pPr>
            <a:r>
              <a:rPr lang="en-US" dirty="0">
                <a:hlinkClick r:id="rId2"/>
              </a:rPr>
              <a:t>Link to presentation</a:t>
            </a:r>
            <a:endParaRPr lang="en-US" dirty="0"/>
          </a:p>
          <a:p>
            <a:pPr marL="0" indent="0">
              <a:buNone/>
            </a:pPr>
            <a:endParaRPr lang="en-US" sz="2400" dirty="0"/>
          </a:p>
        </p:txBody>
      </p:sp>
      <p:sp>
        <p:nvSpPr>
          <p:cNvPr id="4" name="TextBox 3"/>
          <p:cNvSpPr txBox="1"/>
          <p:nvPr/>
        </p:nvSpPr>
        <p:spPr>
          <a:xfrm>
            <a:off x="457200" y="1521336"/>
            <a:ext cx="8341593" cy="646331"/>
          </a:xfrm>
          <a:prstGeom prst="rect">
            <a:avLst/>
          </a:prstGeom>
          <a:noFill/>
        </p:spPr>
        <p:txBody>
          <a:bodyPr wrap="square" rtlCol="0">
            <a:spAutoFit/>
          </a:bodyPr>
          <a:lstStyle/>
          <a:p>
            <a:pPr algn="ctr"/>
            <a:r>
              <a:rPr lang="en-US" dirty="0"/>
              <a:t>Karin A. Bosh</a:t>
            </a:r>
          </a:p>
          <a:p>
            <a:pPr algn="ctr"/>
            <a:r>
              <a:rPr lang="en-US" dirty="0"/>
              <a:t>Centers for Disease Control and Prevention, Atlanta, GA</a:t>
            </a:r>
          </a:p>
        </p:txBody>
      </p:sp>
    </p:spTree>
    <p:extLst>
      <p:ext uri="{BB962C8B-B14F-4D97-AF65-F5344CB8AC3E}">
        <p14:creationId xmlns:p14="http://schemas.microsoft.com/office/powerpoint/2010/main" val="226340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rgbClr val="4BACC6"/>
          </a:solidFill>
        </p:spPr>
        <p:txBody>
          <a:bodyPr>
            <a:norm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Tobacco Smoking: The Silent Killer</a:t>
            </a:r>
          </a:p>
        </p:txBody>
      </p:sp>
      <p:sp>
        <p:nvSpPr>
          <p:cNvPr id="3" name="Content Placeholder 2"/>
          <p:cNvSpPr>
            <a:spLocks noGrp="1"/>
          </p:cNvSpPr>
          <p:nvPr>
            <p:ph idx="1"/>
          </p:nvPr>
        </p:nvSpPr>
        <p:spPr>
          <a:xfrm>
            <a:off x="457200" y="2331340"/>
            <a:ext cx="8229600" cy="3888194"/>
          </a:xfrm>
        </p:spPr>
        <p:txBody>
          <a:bodyPr>
            <a:normAutofit fontScale="85000" lnSpcReduction="20000"/>
          </a:bodyPr>
          <a:lstStyle/>
          <a:p>
            <a:pPr>
              <a:lnSpc>
                <a:spcPct val="120000"/>
              </a:lnSpc>
              <a:spcBef>
                <a:spcPts val="1920"/>
              </a:spcBef>
            </a:pPr>
            <a:r>
              <a:rPr lang="en-US" dirty="0"/>
              <a:t>Smoking rates are disproportionately high in PLWH </a:t>
            </a:r>
          </a:p>
          <a:p>
            <a:pPr>
              <a:lnSpc>
                <a:spcPct val="120000"/>
              </a:lnSpc>
              <a:spcBef>
                <a:spcPts val="1920"/>
              </a:spcBef>
            </a:pPr>
            <a:r>
              <a:rPr lang="en-US" dirty="0"/>
              <a:t>Smoking is the leading cause of preventable mortality among PLWH</a:t>
            </a:r>
          </a:p>
          <a:p>
            <a:pPr>
              <a:lnSpc>
                <a:spcPct val="120000"/>
              </a:lnSpc>
              <a:spcBef>
                <a:spcPts val="1920"/>
              </a:spcBef>
            </a:pPr>
            <a:r>
              <a:rPr lang="en-US" dirty="0"/>
              <a:t>PLWH are almost 20% less likely to quit smoking than the general population</a:t>
            </a:r>
          </a:p>
          <a:p>
            <a:pPr>
              <a:lnSpc>
                <a:spcPct val="120000"/>
              </a:lnSpc>
              <a:spcBef>
                <a:spcPts val="1920"/>
              </a:spcBef>
            </a:pPr>
            <a:r>
              <a:rPr lang="en-US" dirty="0"/>
              <a:t>Smoking cessation should become a top priority in the clinical management of PLWH</a:t>
            </a:r>
          </a:p>
          <a:p>
            <a:pPr>
              <a:lnSpc>
                <a:spcPct val="120000"/>
              </a:lnSpc>
              <a:spcBef>
                <a:spcPts val="1920"/>
              </a:spcBef>
            </a:pPr>
            <a:endParaRPr lang="en-US" dirty="0"/>
          </a:p>
          <a:p>
            <a:pPr>
              <a:lnSpc>
                <a:spcPct val="120000"/>
              </a:lnSpc>
              <a:spcBef>
                <a:spcPts val="1920"/>
              </a:spcBef>
            </a:pPr>
            <a:endParaRPr lang="en-US" dirty="0"/>
          </a:p>
        </p:txBody>
      </p:sp>
      <p:sp>
        <p:nvSpPr>
          <p:cNvPr id="4" name="TextBox 3"/>
          <p:cNvSpPr txBox="1"/>
          <p:nvPr/>
        </p:nvSpPr>
        <p:spPr>
          <a:xfrm>
            <a:off x="457200" y="1473399"/>
            <a:ext cx="8341593" cy="923330"/>
          </a:xfrm>
          <a:prstGeom prst="rect">
            <a:avLst/>
          </a:prstGeom>
          <a:noFill/>
        </p:spPr>
        <p:txBody>
          <a:bodyPr wrap="square" rtlCol="0">
            <a:spAutoFit/>
          </a:bodyPr>
          <a:lstStyle/>
          <a:p>
            <a:pPr algn="ctr"/>
            <a:r>
              <a:rPr lang="en-US" dirty="0" err="1"/>
              <a:t>Lene</a:t>
            </a:r>
            <a:r>
              <a:rPr lang="en-US" dirty="0"/>
              <a:t> </a:t>
            </a:r>
            <a:r>
              <a:rPr lang="en-US" dirty="0" err="1"/>
              <a:t>Ryom</a:t>
            </a:r>
            <a:endParaRPr lang="en-US" dirty="0"/>
          </a:p>
          <a:p>
            <a:pPr algn="ctr"/>
            <a:r>
              <a:rPr lang="en-US" dirty="0"/>
              <a:t>Centre of Excellence for Health, Immunity and Infections, Copenhagen, Denmark</a:t>
            </a:r>
          </a:p>
          <a:p>
            <a:pPr algn="ctr"/>
            <a:endParaRPr lang="en-US" dirty="0"/>
          </a:p>
        </p:txBody>
      </p:sp>
    </p:spTree>
    <p:extLst>
      <p:ext uri="{BB962C8B-B14F-4D97-AF65-F5344CB8AC3E}">
        <p14:creationId xmlns:p14="http://schemas.microsoft.com/office/powerpoint/2010/main" val="338863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000079.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62980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28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48298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1919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48298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Medium"/>
                <a:cs typeface="Avenir Medium"/>
              </a:rPr>
              <a:t>Outline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8846562"/>
              </p:ext>
            </p:extLst>
          </p:nvPr>
        </p:nvGraphicFramePr>
        <p:xfrm>
          <a:off x="457200" y="1417638"/>
          <a:ext cx="8229600" cy="5106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3183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00069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8346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1921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441289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81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44128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87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441289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10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44128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1924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441289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62" y="237290"/>
            <a:ext cx="8462694" cy="1143000"/>
          </a:xfrm>
          <a:prstGeom prst="roundRect">
            <a:avLst/>
          </a:prstGeom>
          <a:solidFill>
            <a:srgbClr val="4BACC6"/>
          </a:solidFill>
        </p:spPr>
        <p:txBody>
          <a:bodyPr>
            <a:no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Hidden in Plain Sight: </a:t>
            </a:r>
            <a:b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b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The Alcohol Epidemic</a:t>
            </a:r>
          </a:p>
        </p:txBody>
      </p:sp>
      <p:sp>
        <p:nvSpPr>
          <p:cNvPr id="3" name="Content Placeholder 2"/>
          <p:cNvSpPr>
            <a:spLocks noGrp="1"/>
          </p:cNvSpPr>
          <p:nvPr>
            <p:ph idx="1"/>
          </p:nvPr>
        </p:nvSpPr>
        <p:spPr>
          <a:xfrm>
            <a:off x="457200" y="2540636"/>
            <a:ext cx="8229600" cy="3585527"/>
          </a:xfrm>
        </p:spPr>
        <p:txBody>
          <a:bodyPr>
            <a:normAutofit/>
          </a:bodyPr>
          <a:lstStyle/>
          <a:p>
            <a:endParaRPr lang="en-US" dirty="0"/>
          </a:p>
          <a:p>
            <a:endParaRPr lang="en-US" dirty="0"/>
          </a:p>
        </p:txBody>
      </p:sp>
      <p:sp>
        <p:nvSpPr>
          <p:cNvPr id="4" name="TextBox 3"/>
          <p:cNvSpPr txBox="1"/>
          <p:nvPr/>
        </p:nvSpPr>
        <p:spPr>
          <a:xfrm>
            <a:off x="457200" y="1494600"/>
            <a:ext cx="8341593" cy="646331"/>
          </a:xfrm>
          <a:prstGeom prst="rect">
            <a:avLst/>
          </a:prstGeom>
          <a:noFill/>
        </p:spPr>
        <p:txBody>
          <a:bodyPr wrap="square" rtlCol="0">
            <a:spAutoFit/>
          </a:bodyPr>
          <a:lstStyle/>
          <a:p>
            <a:pPr algn="ctr"/>
            <a:r>
              <a:rPr lang="en-US" dirty="0" err="1"/>
              <a:t>Leikness</a:t>
            </a:r>
            <a:r>
              <a:rPr lang="en-US" dirty="0"/>
              <a:t> C. </a:t>
            </a:r>
            <a:r>
              <a:rPr lang="en-US" dirty="0" err="1"/>
              <a:t>Simbayi</a:t>
            </a:r>
            <a:endParaRPr lang="en-US" dirty="0"/>
          </a:p>
          <a:p>
            <a:pPr algn="ctr"/>
            <a:r>
              <a:rPr lang="en-US" dirty="0"/>
              <a:t>Human Sciences Research Council, Pretoria, South Africa</a:t>
            </a:r>
          </a:p>
        </p:txBody>
      </p:sp>
      <p:sp>
        <p:nvSpPr>
          <p:cNvPr id="6" name="TextBox 5"/>
          <p:cNvSpPr txBox="1"/>
          <p:nvPr/>
        </p:nvSpPr>
        <p:spPr>
          <a:xfrm>
            <a:off x="457200" y="2351650"/>
            <a:ext cx="8229600" cy="3416320"/>
          </a:xfrm>
          <a:prstGeom prst="rect">
            <a:avLst/>
          </a:prstGeom>
          <a:noFill/>
        </p:spPr>
        <p:txBody>
          <a:bodyPr wrap="square" rtlCol="0">
            <a:spAutoFit/>
          </a:bodyPr>
          <a:lstStyle/>
          <a:p>
            <a:pPr marL="285750" indent="-285750">
              <a:spcBef>
                <a:spcPts val="1200"/>
              </a:spcBef>
              <a:buFont typeface="Arial"/>
              <a:buChar char="•"/>
            </a:pPr>
            <a:r>
              <a:rPr lang="en-US" sz="2800" dirty="0"/>
              <a:t>Harmful alcohol use imposes a large social and economic burden </a:t>
            </a:r>
          </a:p>
          <a:p>
            <a:pPr marL="285750" indent="-285750">
              <a:spcBef>
                <a:spcPts val="1200"/>
              </a:spcBef>
              <a:buFont typeface="Arial"/>
              <a:buChar char="•"/>
            </a:pPr>
            <a:r>
              <a:rPr lang="en-US" sz="2800" dirty="0"/>
              <a:t>Causal relationships have been established between harmful alcohol use and risk of HIV acquisition</a:t>
            </a:r>
          </a:p>
          <a:p>
            <a:pPr marL="285750" indent="-285750">
              <a:spcBef>
                <a:spcPts val="1200"/>
              </a:spcBef>
              <a:buFont typeface="Arial"/>
              <a:buChar char="•"/>
            </a:pPr>
            <a:r>
              <a:rPr lang="en-US" sz="2800" dirty="0"/>
              <a:t>Policy and intervention programs have been proposed to address the convergence of these two epidemics</a:t>
            </a:r>
          </a:p>
        </p:txBody>
      </p:sp>
    </p:spTree>
    <p:extLst>
      <p:ext uri="{BB962C8B-B14F-4D97-AF65-F5344CB8AC3E}">
        <p14:creationId xmlns:p14="http://schemas.microsoft.com/office/powerpoint/2010/main" val="1719194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58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6421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89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6421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00095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642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747963"/>
            <a:ext cx="7772400" cy="1362075"/>
          </a:xfrm>
          <a:prstGeom prst="roundRect">
            <a:avLst/>
          </a:prstGeom>
          <a:solidFill>
            <a:schemeClr val="accent4"/>
          </a:solidFill>
          <a:ln>
            <a:noFill/>
          </a:ln>
        </p:spPr>
        <p:txBody>
          <a:bodyPr anchor="ctr"/>
          <a:lstStyle/>
          <a:p>
            <a:pPr algn="ctr"/>
            <a:r>
              <a:rPr lang="en-US"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Poster Presentations</a:t>
            </a:r>
          </a:p>
        </p:txBody>
      </p:sp>
    </p:spTree>
    <p:extLst>
      <p:ext uri="{BB962C8B-B14F-4D97-AF65-F5344CB8AC3E}">
        <p14:creationId xmlns:p14="http://schemas.microsoft.com/office/powerpoint/2010/main" val="411615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101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6421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120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2342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rgbClr val="43167B"/>
          </a:solidFill>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Take Home Messages</a:t>
            </a:r>
          </a:p>
        </p:txBody>
      </p:sp>
      <p:sp>
        <p:nvSpPr>
          <p:cNvPr id="3" name="Content Placeholder 2"/>
          <p:cNvSpPr>
            <a:spLocks noGrp="1"/>
          </p:cNvSpPr>
          <p:nvPr>
            <p:ph idx="1"/>
          </p:nvPr>
        </p:nvSpPr>
        <p:spPr/>
        <p:txBody>
          <a:bodyPr>
            <a:normAutofit fontScale="85000" lnSpcReduction="10000"/>
          </a:bodyPr>
          <a:lstStyle/>
          <a:p>
            <a:pPr>
              <a:lnSpc>
                <a:spcPct val="110000"/>
              </a:lnSpc>
              <a:spcBef>
                <a:spcPts val="0"/>
              </a:spcBef>
              <a:spcAft>
                <a:spcPts val="1800"/>
              </a:spcAft>
            </a:pPr>
            <a:r>
              <a:rPr lang="en-US" dirty="0"/>
              <a:t>Smoking and unhealthy alcohol use are disproportionately prevalent among PLWH, have negative impacts on HIV treatment outcomes, and should be prioritized by providers</a:t>
            </a:r>
          </a:p>
          <a:p>
            <a:pPr>
              <a:lnSpc>
                <a:spcPct val="110000"/>
              </a:lnSpc>
              <a:spcBef>
                <a:spcPts val="0"/>
              </a:spcBef>
              <a:spcAft>
                <a:spcPts val="1800"/>
              </a:spcAft>
            </a:pPr>
            <a:r>
              <a:rPr lang="en-US" dirty="0"/>
              <a:t>Despite decreased total deaths among PLWH, opioid overdose deaths increased by 43% from 2011-2015</a:t>
            </a:r>
          </a:p>
          <a:p>
            <a:pPr>
              <a:lnSpc>
                <a:spcPct val="110000"/>
              </a:lnSpc>
              <a:spcBef>
                <a:spcPts val="0"/>
              </a:spcBef>
              <a:spcAft>
                <a:spcPts val="1800"/>
              </a:spcAft>
            </a:pPr>
            <a:r>
              <a:rPr lang="en-US" dirty="0"/>
              <a:t>Novel interventions are being developed to treat opioid use disorder and prevent HIV transmission among PWID</a:t>
            </a:r>
          </a:p>
        </p:txBody>
      </p:sp>
    </p:spTree>
    <p:extLst>
      <p:ext uri="{BB962C8B-B14F-4D97-AF65-F5344CB8AC3E}">
        <p14:creationId xmlns:p14="http://schemas.microsoft.com/office/powerpoint/2010/main" val="1973338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4432"/>
            <a:ext cx="8229600" cy="1143000"/>
          </a:xfrm>
          <a:prstGeom prst="roundRect">
            <a:avLst/>
          </a:prstGeom>
          <a:solidFill>
            <a:srgbClr val="43167B"/>
          </a:solidFill>
        </p:spPr>
        <p:txBody>
          <a:bodyPr>
            <a:norm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Questions, Comments &amp; Discussion</a:t>
            </a:r>
          </a:p>
        </p:txBody>
      </p:sp>
    </p:spTree>
    <p:extLst>
      <p:ext uri="{BB962C8B-B14F-4D97-AF65-F5344CB8AC3E}">
        <p14:creationId xmlns:p14="http://schemas.microsoft.com/office/powerpoint/2010/main" val="2840916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6845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00006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96738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08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966476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00010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986625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16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111943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24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96647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rgbClr val="8064A2"/>
          </a:solidFill>
        </p:spPr>
        <p:txBody>
          <a:bodyPr>
            <a:no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Interdisciplinary intervention for hospitalized PWID may increase MAT use</a:t>
            </a:r>
          </a:p>
        </p:txBody>
      </p:sp>
      <p:sp>
        <p:nvSpPr>
          <p:cNvPr id="3" name="Content Placeholder 2"/>
          <p:cNvSpPr>
            <a:spLocks noGrp="1"/>
          </p:cNvSpPr>
          <p:nvPr>
            <p:ph idx="1"/>
          </p:nvPr>
        </p:nvSpPr>
        <p:spPr>
          <a:xfrm>
            <a:off x="457200" y="2540636"/>
            <a:ext cx="8229600" cy="3585527"/>
          </a:xfrm>
        </p:spPr>
        <p:txBody>
          <a:bodyPr>
            <a:normAutofit/>
          </a:bodyPr>
          <a:lstStyle/>
          <a:p>
            <a:endParaRPr lang="en-US" dirty="0"/>
          </a:p>
          <a:p>
            <a:endParaRPr lang="en-US" dirty="0"/>
          </a:p>
        </p:txBody>
      </p:sp>
      <p:sp>
        <p:nvSpPr>
          <p:cNvPr id="4" name="TextBox 3"/>
          <p:cNvSpPr txBox="1"/>
          <p:nvPr/>
        </p:nvSpPr>
        <p:spPr>
          <a:xfrm>
            <a:off x="457200" y="1550466"/>
            <a:ext cx="8341593" cy="923330"/>
          </a:xfrm>
          <a:prstGeom prst="rect">
            <a:avLst/>
          </a:prstGeom>
          <a:noFill/>
        </p:spPr>
        <p:txBody>
          <a:bodyPr wrap="square" rtlCol="0">
            <a:spAutoFit/>
          </a:bodyPr>
          <a:lstStyle/>
          <a:p>
            <a:pPr algn="ctr"/>
            <a:r>
              <a:rPr lang="en-US" dirty="0"/>
              <a:t>Ellen F. Eaton, et al.</a:t>
            </a:r>
          </a:p>
          <a:p>
            <a:pPr algn="ctr"/>
            <a:r>
              <a:rPr lang="en-US" dirty="0"/>
              <a:t>University of Alabama, Birmingham, AL, USA</a:t>
            </a:r>
          </a:p>
          <a:p>
            <a:pPr algn="ctr"/>
            <a:endParaRPr lang="en-US" dirty="0"/>
          </a:p>
        </p:txBody>
      </p:sp>
      <p:sp>
        <p:nvSpPr>
          <p:cNvPr id="6" name="Content Placeholder 2"/>
          <p:cNvSpPr txBox="1">
            <a:spLocks/>
          </p:cNvSpPr>
          <p:nvPr/>
        </p:nvSpPr>
        <p:spPr>
          <a:xfrm>
            <a:off x="457201" y="2366210"/>
            <a:ext cx="8229600" cy="41055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2000" dirty="0"/>
              <a:t>UAB Hospital developed the Intravenous antibiotics and Addiction Team (IVAT) for PWID admitted with acute bacterial infections, which includes:</a:t>
            </a:r>
          </a:p>
          <a:p>
            <a:pPr lvl="1">
              <a:spcBef>
                <a:spcPts val="0"/>
              </a:spcBef>
              <a:spcAft>
                <a:spcPts val="1200"/>
              </a:spcAft>
            </a:pPr>
            <a:r>
              <a:rPr lang="en-US" sz="1600" dirty="0"/>
              <a:t>Addiction Medicine consult</a:t>
            </a:r>
          </a:p>
          <a:p>
            <a:pPr lvl="1">
              <a:spcBef>
                <a:spcPts val="0"/>
              </a:spcBef>
              <a:spcAft>
                <a:spcPts val="1200"/>
              </a:spcAft>
            </a:pPr>
            <a:r>
              <a:rPr lang="en-US" sz="1600" dirty="0"/>
              <a:t>Infectious Disease consult</a:t>
            </a:r>
          </a:p>
          <a:p>
            <a:pPr lvl="1">
              <a:spcBef>
                <a:spcPts val="0"/>
              </a:spcBef>
              <a:spcAft>
                <a:spcPts val="1200"/>
              </a:spcAft>
            </a:pPr>
            <a:r>
              <a:rPr lang="en-US" sz="1600" dirty="0"/>
              <a:t>9-item risk assessment of continued IVDU</a:t>
            </a:r>
          </a:p>
          <a:p>
            <a:pPr>
              <a:spcBef>
                <a:spcPts val="0"/>
              </a:spcBef>
              <a:spcAft>
                <a:spcPts val="1200"/>
              </a:spcAft>
            </a:pPr>
            <a:r>
              <a:rPr lang="en-US" sz="2000" dirty="0"/>
              <a:t>Examined the effect of IVAT on prescriptions for methadone, buprenorphine, or naltrexone at discharge before and after IVAT implementation</a:t>
            </a:r>
          </a:p>
          <a:p>
            <a:pPr>
              <a:spcBef>
                <a:spcPts val="0"/>
              </a:spcBef>
              <a:spcAft>
                <a:spcPts val="1200"/>
              </a:spcAft>
            </a:pPr>
            <a:r>
              <a:rPr lang="en-US" sz="2000" dirty="0"/>
              <a:t>Logistic regression was used to determine whether “high risk” patients were more likely to receive a prescription after IVAT implementation</a:t>
            </a:r>
          </a:p>
          <a:p>
            <a:pPr>
              <a:spcBef>
                <a:spcPts val="0"/>
              </a:spcBef>
              <a:spcAft>
                <a:spcPts val="1200"/>
              </a:spcAft>
            </a:pPr>
            <a:endParaRPr lang="en-US" sz="2000" dirty="0"/>
          </a:p>
          <a:p>
            <a:pPr>
              <a:spcBef>
                <a:spcPts val="0"/>
              </a:spcBef>
              <a:spcAft>
                <a:spcPts val="1200"/>
              </a:spcAft>
            </a:pPr>
            <a:endParaRPr lang="en-US" sz="2000" dirty="0"/>
          </a:p>
          <a:p>
            <a:pPr>
              <a:spcBef>
                <a:spcPts val="0"/>
              </a:spcBef>
              <a:spcAft>
                <a:spcPts val="1200"/>
              </a:spcAft>
            </a:pPr>
            <a:endParaRPr lang="en-US" sz="2000" dirty="0"/>
          </a:p>
        </p:txBody>
      </p:sp>
    </p:spTree>
    <p:extLst>
      <p:ext uri="{BB962C8B-B14F-4D97-AF65-F5344CB8AC3E}">
        <p14:creationId xmlns:p14="http://schemas.microsoft.com/office/powerpoint/2010/main" val="2925460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26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966476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33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966476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40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966476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47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3319800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3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482983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43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810033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1919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810033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51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810033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57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810033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00064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81003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rgbClr val="7F7F7F"/>
          </a:solidFill>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9-item Risk Assessment Tool</a:t>
            </a:r>
          </a:p>
        </p:txBody>
      </p:sp>
      <p:pic>
        <p:nvPicPr>
          <p:cNvPr id="5" name="Picture 4" descr="Screen Shot 2019-05-06 at 4.28.36 PM.png"/>
          <p:cNvPicPr>
            <a:picLocks noChangeAspect="1"/>
          </p:cNvPicPr>
          <p:nvPr/>
        </p:nvPicPr>
        <p:blipFill rotWithShape="1">
          <a:blip r:embed="rId2">
            <a:extLst>
              <a:ext uri="{28A0092B-C50C-407E-A947-70E740481C1C}">
                <a14:useLocalDpi xmlns:a14="http://schemas.microsoft.com/office/drawing/2010/main" val="0"/>
              </a:ext>
            </a:extLst>
          </a:blip>
          <a:srcRect r="32895"/>
          <a:stretch/>
        </p:blipFill>
        <p:spPr>
          <a:xfrm>
            <a:off x="574829" y="2005849"/>
            <a:ext cx="5360750" cy="3744016"/>
          </a:xfrm>
          <a:prstGeom prst="rect">
            <a:avLst/>
          </a:prstGeom>
        </p:spPr>
      </p:pic>
      <p:pic>
        <p:nvPicPr>
          <p:cNvPr id="6" name="Picture 5" descr="Screen Shot 2019-05-06 at 4.28.36 PM.png"/>
          <p:cNvPicPr>
            <a:picLocks noChangeAspect="1"/>
          </p:cNvPicPr>
          <p:nvPr/>
        </p:nvPicPr>
        <p:blipFill rotWithShape="1">
          <a:blip r:embed="rId2">
            <a:extLst>
              <a:ext uri="{28A0092B-C50C-407E-A947-70E740481C1C}">
                <a14:useLocalDpi xmlns:a14="http://schemas.microsoft.com/office/drawing/2010/main" val="0"/>
              </a:ext>
            </a:extLst>
          </a:blip>
          <a:srcRect l="66959" t="12805" b="68166"/>
          <a:stretch/>
        </p:blipFill>
        <p:spPr>
          <a:xfrm>
            <a:off x="6122739" y="3551831"/>
            <a:ext cx="2564061" cy="692069"/>
          </a:xfrm>
          <a:prstGeom prst="rect">
            <a:avLst/>
          </a:prstGeom>
        </p:spPr>
      </p:pic>
    </p:spTree>
    <p:extLst>
      <p:ext uri="{BB962C8B-B14F-4D97-AF65-F5344CB8AC3E}">
        <p14:creationId xmlns:p14="http://schemas.microsoft.com/office/powerpoint/2010/main" val="199982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rgbClr val="7F7F7F"/>
          </a:solidFill>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 &amp; Conclusions</a:t>
            </a:r>
          </a:p>
        </p:txBody>
      </p:sp>
      <p:pic>
        <p:nvPicPr>
          <p:cNvPr id="4" name="Picture 3" descr="Screen Shot 2019-05-06 at 4.44.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98" y="2019218"/>
            <a:ext cx="4687573" cy="3435098"/>
          </a:xfrm>
          <a:prstGeom prst="rect">
            <a:avLst/>
          </a:prstGeom>
        </p:spPr>
      </p:pic>
      <p:sp>
        <p:nvSpPr>
          <p:cNvPr id="5" name="Content Placeholder 2"/>
          <p:cNvSpPr txBox="1">
            <a:spLocks/>
          </p:cNvSpPr>
          <p:nvPr/>
        </p:nvSpPr>
        <p:spPr>
          <a:xfrm>
            <a:off x="457200" y="1537365"/>
            <a:ext cx="4030998" cy="41055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800"/>
              </a:spcAft>
            </a:pPr>
            <a:endParaRPr lang="en-US" sz="2000" dirty="0"/>
          </a:p>
          <a:p>
            <a:pPr>
              <a:spcBef>
                <a:spcPts val="0"/>
              </a:spcBef>
              <a:spcAft>
                <a:spcPts val="1800"/>
              </a:spcAft>
            </a:pPr>
            <a:endParaRPr lang="en-US" sz="2000" dirty="0"/>
          </a:p>
          <a:p>
            <a:pPr>
              <a:spcBef>
                <a:spcPts val="0"/>
              </a:spcBef>
              <a:spcAft>
                <a:spcPts val="1800"/>
              </a:spcAft>
            </a:pPr>
            <a:endParaRPr lang="en-US" sz="2000" dirty="0"/>
          </a:p>
          <a:p>
            <a:pPr>
              <a:spcBef>
                <a:spcPts val="0"/>
              </a:spcBef>
              <a:spcAft>
                <a:spcPts val="1800"/>
              </a:spcAft>
            </a:pPr>
            <a:endParaRPr lang="en-US" sz="2000" dirty="0"/>
          </a:p>
          <a:p>
            <a:pPr>
              <a:spcBef>
                <a:spcPts val="0"/>
              </a:spcBef>
              <a:spcAft>
                <a:spcPts val="1800"/>
              </a:spcAft>
            </a:pPr>
            <a:endParaRPr lang="en-US" sz="2000" dirty="0"/>
          </a:p>
        </p:txBody>
      </p:sp>
      <p:sp>
        <p:nvSpPr>
          <p:cNvPr id="8" name="Content Placeholder 2"/>
          <p:cNvSpPr txBox="1">
            <a:spLocks/>
          </p:cNvSpPr>
          <p:nvPr/>
        </p:nvSpPr>
        <p:spPr>
          <a:xfrm>
            <a:off x="336880" y="1751257"/>
            <a:ext cx="4030998" cy="41055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1800" dirty="0"/>
              <a:t>MOUD prescriptions increased post-IVAT, but the percentage of prescriptions did not</a:t>
            </a:r>
          </a:p>
          <a:p>
            <a:pPr>
              <a:spcBef>
                <a:spcPts val="0"/>
              </a:spcBef>
              <a:spcAft>
                <a:spcPts val="1200"/>
              </a:spcAft>
            </a:pPr>
            <a:r>
              <a:rPr lang="en-US" sz="1800" dirty="0"/>
              <a:t>No significant associations found between MOUD at discharge and 9-item risk category or </a:t>
            </a:r>
            <a:r>
              <a:rPr lang="en-US" sz="1800" dirty="0" err="1"/>
              <a:t>sociodemographic</a:t>
            </a:r>
            <a:r>
              <a:rPr lang="en-US" sz="1800" dirty="0"/>
              <a:t> characteristics</a:t>
            </a:r>
          </a:p>
          <a:p>
            <a:pPr>
              <a:spcBef>
                <a:spcPts val="0"/>
              </a:spcBef>
              <a:spcAft>
                <a:spcPts val="1200"/>
              </a:spcAft>
            </a:pPr>
            <a:r>
              <a:rPr lang="en-US" sz="1800" dirty="0"/>
              <a:t>IVAT may serve as a platform for MOUD, HIV prevention (</a:t>
            </a:r>
            <a:r>
              <a:rPr lang="en-US" sz="1800" dirty="0" err="1"/>
              <a:t>PrEP</a:t>
            </a:r>
            <a:r>
              <a:rPr lang="en-US" sz="1800" dirty="0"/>
              <a:t>), STI testing, and harm reduction</a:t>
            </a:r>
          </a:p>
          <a:p>
            <a:pPr>
              <a:spcBef>
                <a:spcPts val="0"/>
              </a:spcBef>
              <a:spcAft>
                <a:spcPts val="1200"/>
              </a:spcAft>
            </a:pPr>
            <a:r>
              <a:rPr lang="en-US" sz="1800" dirty="0"/>
              <a:t>Further interventions are needed particularly for increasing IV methamphetamine use, which does not respond to MOUD</a:t>
            </a:r>
          </a:p>
          <a:p>
            <a:pPr>
              <a:spcBef>
                <a:spcPts val="0"/>
              </a:spcBef>
              <a:spcAft>
                <a:spcPts val="1200"/>
              </a:spcAft>
            </a:pPr>
            <a:endParaRPr lang="en-US" sz="1800" dirty="0"/>
          </a:p>
          <a:p>
            <a:pPr>
              <a:spcBef>
                <a:spcPts val="0"/>
              </a:spcBef>
              <a:spcAft>
                <a:spcPts val="1200"/>
              </a:spcAft>
            </a:pPr>
            <a:endParaRPr lang="en-US" sz="1800" dirty="0"/>
          </a:p>
        </p:txBody>
      </p:sp>
      <p:sp>
        <p:nvSpPr>
          <p:cNvPr id="9" name="TextBox 8"/>
          <p:cNvSpPr txBox="1"/>
          <p:nvPr/>
        </p:nvSpPr>
        <p:spPr>
          <a:xfrm>
            <a:off x="4729795" y="5391987"/>
            <a:ext cx="3990295" cy="338554"/>
          </a:xfrm>
          <a:prstGeom prst="rect">
            <a:avLst/>
          </a:prstGeom>
          <a:noFill/>
        </p:spPr>
        <p:txBody>
          <a:bodyPr wrap="none" rtlCol="0">
            <a:spAutoFit/>
          </a:bodyPr>
          <a:lstStyle/>
          <a:p>
            <a:r>
              <a:rPr lang="en-US" sz="1600" b="1" dirty="0"/>
              <a:t>Patient demographics before and after IVAT.</a:t>
            </a:r>
          </a:p>
        </p:txBody>
      </p:sp>
    </p:spTree>
    <p:extLst>
      <p:ext uri="{BB962C8B-B14F-4D97-AF65-F5344CB8AC3E}">
        <p14:creationId xmlns:p14="http://schemas.microsoft.com/office/powerpoint/2010/main" val="416050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rgbClr val="8064A2"/>
          </a:solidFill>
        </p:spPr>
        <p:txBody>
          <a:bodyPr>
            <a:no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Medium"/>
                <a:cs typeface="Avenir Medium"/>
              </a:rPr>
              <a:t>HIV infection &amp; smoking differentially regulate alveolar macrophages</a:t>
            </a:r>
          </a:p>
        </p:txBody>
      </p:sp>
      <p:sp>
        <p:nvSpPr>
          <p:cNvPr id="4" name="TextBox 3"/>
          <p:cNvSpPr txBox="1"/>
          <p:nvPr/>
        </p:nvSpPr>
        <p:spPr>
          <a:xfrm>
            <a:off x="457200" y="1617306"/>
            <a:ext cx="8341593" cy="923330"/>
          </a:xfrm>
          <a:prstGeom prst="rect">
            <a:avLst/>
          </a:prstGeom>
          <a:noFill/>
        </p:spPr>
        <p:txBody>
          <a:bodyPr wrap="square" rtlCol="0">
            <a:spAutoFit/>
          </a:bodyPr>
          <a:lstStyle/>
          <a:p>
            <a:pPr algn="ctr"/>
            <a:r>
              <a:rPr lang="en-US" dirty="0"/>
              <a:t>Charles P. Neff, Thomas Campbell, Andrew Fontenot, Brent E. Palmer</a:t>
            </a:r>
          </a:p>
          <a:p>
            <a:pPr algn="ctr"/>
            <a:r>
              <a:rPr lang="en-US" dirty="0"/>
              <a:t>University of Colorado, Anschutz Medical Campus, Aurora, CO, USA</a:t>
            </a:r>
          </a:p>
          <a:p>
            <a:pPr algn="ctr"/>
            <a:endParaRPr lang="en-US" dirty="0"/>
          </a:p>
        </p:txBody>
      </p:sp>
      <p:sp>
        <p:nvSpPr>
          <p:cNvPr id="5" name="TextBox 4"/>
          <p:cNvSpPr txBox="1"/>
          <p:nvPr/>
        </p:nvSpPr>
        <p:spPr>
          <a:xfrm>
            <a:off x="457200" y="2445226"/>
            <a:ext cx="8229600" cy="3600986"/>
          </a:xfrm>
          <a:prstGeom prst="rect">
            <a:avLst/>
          </a:prstGeom>
          <a:noFill/>
        </p:spPr>
        <p:txBody>
          <a:bodyPr wrap="square" rtlCol="0">
            <a:spAutoFit/>
          </a:bodyPr>
          <a:lstStyle/>
          <a:p>
            <a:pPr marL="285750" indent="-285750">
              <a:spcBef>
                <a:spcPts val="1200"/>
              </a:spcBef>
              <a:buFont typeface="Arial"/>
              <a:buChar char="•"/>
            </a:pPr>
            <a:r>
              <a:rPr lang="en-US" sz="2200" dirty="0"/>
              <a:t>HIV impacts immune cells in the lung leading to pulmonary complications which persist with ART</a:t>
            </a:r>
          </a:p>
          <a:p>
            <a:pPr marL="285750" indent="-285750">
              <a:spcBef>
                <a:spcPts val="1200"/>
              </a:spcBef>
              <a:buFont typeface="Arial"/>
              <a:buChar char="•"/>
            </a:pPr>
            <a:r>
              <a:rPr lang="en-US" sz="2200" dirty="0"/>
              <a:t>Alveolar macrophages (AM) are principle immune cells in the </a:t>
            </a:r>
            <a:r>
              <a:rPr lang="en-US" sz="2200" dirty="0" err="1"/>
              <a:t>bronchoalveolar</a:t>
            </a:r>
            <a:r>
              <a:rPr lang="en-US" sz="2200" dirty="0"/>
              <a:t> compartment</a:t>
            </a:r>
          </a:p>
          <a:p>
            <a:pPr marL="285750" indent="-285750">
              <a:spcBef>
                <a:spcPts val="1200"/>
              </a:spcBef>
              <a:buFont typeface="Arial"/>
              <a:buChar char="•"/>
            </a:pPr>
            <a:r>
              <a:rPr lang="en-US" sz="2200" dirty="0"/>
              <a:t>Examining the effect of HIV on AM is complicated by the high prevalence of smoking in PLWH, which inhibits the reliability of traditional flow </a:t>
            </a:r>
            <a:r>
              <a:rPr lang="en-US" sz="2200" dirty="0" err="1"/>
              <a:t>cytometry</a:t>
            </a:r>
            <a:endParaRPr lang="en-US" sz="2200" dirty="0"/>
          </a:p>
          <a:p>
            <a:pPr marL="285750" indent="-285750">
              <a:spcBef>
                <a:spcPts val="1200"/>
              </a:spcBef>
              <a:buFont typeface="Arial"/>
              <a:buChar char="•"/>
            </a:pPr>
            <a:r>
              <a:rPr lang="en-US" sz="2200" dirty="0"/>
              <a:t>This study examined the use of </a:t>
            </a:r>
            <a:r>
              <a:rPr lang="en-US" sz="2200" dirty="0" err="1"/>
              <a:t>Cytometry</a:t>
            </a:r>
            <a:r>
              <a:rPr lang="en-US" sz="2200" dirty="0"/>
              <a:t> by Time of Flight (</a:t>
            </a:r>
            <a:r>
              <a:rPr lang="en-US" sz="2200" dirty="0" err="1"/>
              <a:t>CyTOF</a:t>
            </a:r>
            <a:r>
              <a:rPr lang="en-US" sz="2200" dirty="0"/>
              <a:t>) to evaluate the effects of HIV and smoking on AM</a:t>
            </a:r>
          </a:p>
        </p:txBody>
      </p:sp>
    </p:spTree>
    <p:extLst>
      <p:ext uri="{BB962C8B-B14F-4D97-AF65-F5344CB8AC3E}">
        <p14:creationId xmlns:p14="http://schemas.microsoft.com/office/powerpoint/2010/main" val="73352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chemeClr val="bg1">
              <a:lumMod val="50000"/>
            </a:schemeClr>
          </a:solidFill>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Methods </a:t>
            </a:r>
          </a:p>
        </p:txBody>
      </p:sp>
      <p:sp>
        <p:nvSpPr>
          <p:cNvPr id="3" name="Vertical Text Placeholder 2"/>
          <p:cNvSpPr>
            <a:spLocks noGrp="1"/>
          </p:cNvSpPr>
          <p:nvPr>
            <p:ph type="body" orient="vert" idx="1"/>
          </p:nvPr>
        </p:nvSpPr>
        <p:spPr/>
        <p:txBody>
          <a:bodyPr vert="horz">
            <a:normAutofit/>
          </a:bodyPr>
          <a:lstStyle/>
          <a:p>
            <a:pPr>
              <a:spcBef>
                <a:spcPts val="0"/>
              </a:spcBef>
              <a:spcAft>
                <a:spcPts val="1800"/>
              </a:spcAft>
            </a:pPr>
            <a:r>
              <a:rPr lang="en-US" sz="2800" dirty="0" err="1"/>
              <a:t>Bronchoalveolar</a:t>
            </a:r>
            <a:r>
              <a:rPr lang="en-US" sz="2800" dirty="0"/>
              <a:t> lavage cells were subjected to traditional flow </a:t>
            </a:r>
            <a:r>
              <a:rPr lang="en-US" sz="2800" dirty="0" err="1"/>
              <a:t>cytometry</a:t>
            </a:r>
            <a:r>
              <a:rPr lang="en-US" sz="2800" dirty="0"/>
              <a:t> and </a:t>
            </a:r>
            <a:r>
              <a:rPr lang="en-US" sz="2800" dirty="0" err="1"/>
              <a:t>CyTOF</a:t>
            </a:r>
            <a:r>
              <a:rPr lang="en-US" sz="2800" dirty="0"/>
              <a:t> from 4 groups:</a:t>
            </a:r>
          </a:p>
          <a:p>
            <a:pPr lvl="1">
              <a:spcBef>
                <a:spcPts val="0"/>
              </a:spcBef>
              <a:spcAft>
                <a:spcPts val="1800"/>
              </a:spcAft>
            </a:pPr>
            <a:r>
              <a:rPr lang="en-US" sz="2400" dirty="0"/>
              <a:t>10 untreated PLWH non-smokers</a:t>
            </a:r>
          </a:p>
          <a:p>
            <a:pPr lvl="1">
              <a:spcBef>
                <a:spcPts val="0"/>
              </a:spcBef>
              <a:spcAft>
                <a:spcPts val="1800"/>
              </a:spcAft>
            </a:pPr>
            <a:r>
              <a:rPr lang="en-US" sz="2400" dirty="0"/>
              <a:t>9 untreated PLWH smokers</a:t>
            </a:r>
          </a:p>
          <a:p>
            <a:pPr lvl="1">
              <a:spcBef>
                <a:spcPts val="0"/>
              </a:spcBef>
              <a:spcAft>
                <a:spcPts val="1800"/>
              </a:spcAft>
            </a:pPr>
            <a:r>
              <a:rPr lang="en-US" sz="2400" dirty="0"/>
              <a:t>10 HIV-negative non-smokers</a:t>
            </a:r>
          </a:p>
          <a:p>
            <a:pPr lvl="1">
              <a:spcBef>
                <a:spcPts val="0"/>
              </a:spcBef>
              <a:spcAft>
                <a:spcPts val="1800"/>
              </a:spcAft>
            </a:pPr>
            <a:r>
              <a:rPr lang="en-US" sz="2400" dirty="0"/>
              <a:t>9 HIV-negative smokers</a:t>
            </a:r>
          </a:p>
          <a:p>
            <a:pPr lvl="1">
              <a:spcBef>
                <a:spcPts val="0"/>
              </a:spcBef>
              <a:spcAft>
                <a:spcPts val="1800"/>
              </a:spcAft>
            </a:pPr>
            <a:endParaRPr lang="en-US" sz="2400" dirty="0"/>
          </a:p>
        </p:txBody>
      </p:sp>
    </p:spTree>
    <p:extLst>
      <p:ext uri="{BB962C8B-B14F-4D97-AF65-F5344CB8AC3E}">
        <p14:creationId xmlns:p14="http://schemas.microsoft.com/office/powerpoint/2010/main" val="196207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rgbClr val="7F7F7F"/>
          </a:solidFill>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 &amp; Conclusions</a:t>
            </a:r>
          </a:p>
        </p:txBody>
      </p:sp>
      <p:sp>
        <p:nvSpPr>
          <p:cNvPr id="3" name="Content Placeholder 2"/>
          <p:cNvSpPr>
            <a:spLocks noGrp="1"/>
          </p:cNvSpPr>
          <p:nvPr>
            <p:ph idx="1"/>
          </p:nvPr>
        </p:nvSpPr>
        <p:spPr>
          <a:xfrm>
            <a:off x="457200" y="1667040"/>
            <a:ext cx="8229600" cy="4525963"/>
          </a:xfrm>
        </p:spPr>
        <p:txBody>
          <a:bodyPr>
            <a:normAutofit/>
          </a:bodyPr>
          <a:lstStyle/>
          <a:p>
            <a:pPr>
              <a:spcBef>
                <a:spcPts val="0"/>
              </a:spcBef>
              <a:spcAft>
                <a:spcPts val="1800"/>
              </a:spcAft>
            </a:pPr>
            <a:r>
              <a:rPr lang="en-US" sz="2400" dirty="0"/>
              <a:t>AM from PLWH demonstrated a loss of alternatively activated AMs leading to increased activation and inflammation</a:t>
            </a:r>
          </a:p>
          <a:p>
            <a:pPr>
              <a:spcBef>
                <a:spcPts val="0"/>
              </a:spcBef>
              <a:spcAft>
                <a:spcPts val="1800"/>
              </a:spcAft>
            </a:pPr>
            <a:r>
              <a:rPr lang="en-US" sz="2400" dirty="0"/>
              <a:t>AM from smokers showed increased expression of CCR2 which is a marker of inflammatory macrophages</a:t>
            </a:r>
          </a:p>
          <a:p>
            <a:pPr>
              <a:spcBef>
                <a:spcPts val="0"/>
              </a:spcBef>
              <a:spcAft>
                <a:spcPts val="1800"/>
              </a:spcAft>
            </a:pPr>
            <a:r>
              <a:rPr lang="en-US" sz="2400" dirty="0"/>
              <a:t>Findings indicate that HIV and smoking drive AM toward an inflammatory state via different mechanisms, leading to an overall more inflammatory environment in the lung</a:t>
            </a:r>
          </a:p>
        </p:txBody>
      </p:sp>
    </p:spTree>
    <p:extLst>
      <p:ext uri="{BB962C8B-B14F-4D97-AF65-F5344CB8AC3E}">
        <p14:creationId xmlns:p14="http://schemas.microsoft.com/office/powerpoint/2010/main" val="2646882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21154</TotalTime>
  <Words>1931</Words>
  <Application>Microsoft Macintosh PowerPoint</Application>
  <PresentationFormat>On-screen Show (4:3)</PresentationFormat>
  <Paragraphs>132</Paragraphs>
  <Slides>49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Avenir Light</vt:lpstr>
      <vt:lpstr>Avenir Medium</vt:lpstr>
      <vt:lpstr>Calibri</vt:lpstr>
      <vt:lpstr>Office Theme</vt:lpstr>
      <vt:lpstr>2019 Updates</vt:lpstr>
      <vt:lpstr>Outline</vt:lpstr>
      <vt:lpstr>Poster Presentations</vt:lpstr>
      <vt:lpstr>Interdisciplinary intervention for hospitalized PWID may increase MAT use</vt:lpstr>
      <vt:lpstr>9-item Risk Assessment Tool</vt:lpstr>
      <vt:lpstr>Results &amp; Conclusions</vt:lpstr>
      <vt:lpstr>HIV infection &amp; smoking differentially regulate alveolar macrophages</vt:lpstr>
      <vt:lpstr>Methods </vt:lpstr>
      <vt:lpstr>Results &amp; Conclusions</vt:lpstr>
      <vt:lpstr>Smoking &amp; unhealthy drinking and the HIV care continuum</vt:lpstr>
      <vt:lpstr>PowerPoint Presentation</vt:lpstr>
      <vt:lpstr>PowerPoint Presentation</vt:lpstr>
      <vt:lpstr>Conclusions</vt:lpstr>
      <vt:lpstr>Oral Presentations</vt:lpstr>
      <vt:lpstr>Opioid overdose deaths among persons with HIV infection, United States, 2011-2015</vt:lpstr>
      <vt:lpstr>Tobacco Smoking: The Silent Killer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Hidden in Plain Sight:  The Alcohol Epidemic</vt:lpstr>
      <vt:lpstr>PowerPoint Presentation</vt:lpstr>
      <vt:lpstr>PowerPoint Presentation</vt:lpstr>
      <vt:lpstr>PowerPoint Presentation</vt:lpstr>
      <vt:lpstr>PowerPoint Presentation</vt:lpstr>
      <vt:lpstr>PowerPoint Presentation</vt:lpstr>
      <vt:lpstr>Take Home Messages</vt:lpstr>
      <vt:lpstr>Questions, Comments &amp; Discussion</vt:lpstr>
      <vt:lpstr>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CROI Updates 2019</dc:title>
  <dc:creator>Kenneth Morford</dc:creator>
  <cp:lastModifiedBy>Biegacki, Emma</cp:lastModifiedBy>
  <cp:revision>64</cp:revision>
  <dcterms:created xsi:type="dcterms:W3CDTF">2019-04-23T23:29:45Z</dcterms:created>
  <dcterms:modified xsi:type="dcterms:W3CDTF">2020-04-22T19:41:45Z</dcterms:modified>
</cp:coreProperties>
</file>