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97" r:id="rId3"/>
    <p:sldId id="302" r:id="rId4"/>
    <p:sldId id="303" r:id="rId5"/>
    <p:sldId id="319" r:id="rId6"/>
    <p:sldId id="257" r:id="rId7"/>
    <p:sldId id="258" r:id="rId8"/>
    <p:sldId id="266" r:id="rId9"/>
    <p:sldId id="288" r:id="rId10"/>
    <p:sldId id="261" r:id="rId11"/>
    <p:sldId id="294" r:id="rId12"/>
    <p:sldId id="269" r:id="rId13"/>
    <p:sldId id="295" r:id="rId14"/>
    <p:sldId id="296" r:id="rId15"/>
    <p:sldId id="290" r:id="rId16"/>
    <p:sldId id="277" r:id="rId17"/>
    <p:sldId id="293" r:id="rId18"/>
    <p:sldId id="260" r:id="rId19"/>
    <p:sldId id="287" r:id="rId20"/>
    <p:sldId id="289"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9212" autoAdjust="0"/>
  </p:normalViewPr>
  <p:slideViewPr>
    <p:cSldViewPr snapToGrid="0">
      <p:cViewPr varScale="1">
        <p:scale>
          <a:sx n="87" d="100"/>
          <a:sy n="87" d="100"/>
        </p:scale>
        <p:origin x="1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32D33-9577-433E-B8E1-04FE0C082E8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18D7EC85-5B84-4FDB-B79A-EF9A3E5899EB}">
      <dgm:prSet phldrT="[Text]" custT="1"/>
      <dgm:spPr/>
      <dgm:t>
        <a:bodyPr/>
        <a:lstStyle/>
        <a:p>
          <a:r>
            <a:rPr lang="en-US" sz="1400" b="1" dirty="0">
              <a:latin typeface="Source Sans Pro"/>
            </a:rPr>
            <a:t>Harm reduction</a:t>
          </a:r>
        </a:p>
      </dgm:t>
    </dgm:pt>
    <dgm:pt modelId="{131690C0-51F9-4702-8009-08D785F8FF17}" type="parTrans" cxnId="{19D45272-01D6-4860-9AEA-8CD923173C2B}">
      <dgm:prSet/>
      <dgm:spPr/>
      <dgm:t>
        <a:bodyPr/>
        <a:lstStyle/>
        <a:p>
          <a:endParaRPr lang="en-US"/>
        </a:p>
      </dgm:t>
    </dgm:pt>
    <dgm:pt modelId="{ED3C0C6E-4B09-421F-9A0E-4F1E15BFA88E}" type="sibTrans" cxnId="{19D45272-01D6-4860-9AEA-8CD923173C2B}">
      <dgm:prSet/>
      <dgm:spPr/>
      <dgm:t>
        <a:bodyPr/>
        <a:lstStyle/>
        <a:p>
          <a:endParaRPr lang="en-US"/>
        </a:p>
      </dgm:t>
    </dgm:pt>
    <dgm:pt modelId="{82C0CFD4-BAFF-4E40-BBCF-4D048CC65A11}">
      <dgm:prSet phldrT="[Text]" custT="1"/>
      <dgm:spPr/>
      <dgm:t>
        <a:bodyPr/>
        <a:lstStyle/>
        <a:p>
          <a:r>
            <a:rPr lang="en-US" sz="1200" dirty="0">
              <a:latin typeface="Source Sans Pro"/>
            </a:rPr>
            <a:t>Person-centered care, emphasis on positive changes</a:t>
          </a:r>
        </a:p>
      </dgm:t>
    </dgm:pt>
    <dgm:pt modelId="{0BDF9182-5876-4C9D-B29C-F1531683A687}" type="parTrans" cxnId="{83A77986-05F0-448A-BFC0-1AA11309AF04}">
      <dgm:prSet/>
      <dgm:spPr/>
      <dgm:t>
        <a:bodyPr/>
        <a:lstStyle/>
        <a:p>
          <a:endParaRPr lang="en-US"/>
        </a:p>
      </dgm:t>
    </dgm:pt>
    <dgm:pt modelId="{DA46C9BB-4BE2-4B75-80E9-39AC70AC6DCA}" type="sibTrans" cxnId="{83A77986-05F0-448A-BFC0-1AA11309AF04}">
      <dgm:prSet/>
      <dgm:spPr/>
      <dgm:t>
        <a:bodyPr/>
        <a:lstStyle/>
        <a:p>
          <a:endParaRPr lang="en-US"/>
        </a:p>
      </dgm:t>
    </dgm:pt>
    <dgm:pt modelId="{06E85CE4-B043-42AC-B0C0-857FB74E799C}">
      <dgm:prSet phldrT="[Text]" custT="1"/>
      <dgm:spPr/>
      <dgm:t>
        <a:bodyPr/>
        <a:lstStyle/>
        <a:p>
          <a:r>
            <a:rPr lang="en-US" sz="1400" b="1" dirty="0">
              <a:latin typeface="Source Sans Pro"/>
            </a:rPr>
            <a:t>Other prevention, screening</a:t>
          </a:r>
        </a:p>
      </dgm:t>
    </dgm:pt>
    <dgm:pt modelId="{F8802BE8-2F34-4CBF-A7A7-7F4C8E8771BC}" type="parTrans" cxnId="{80C91830-5D6A-4825-80DC-41B91ADF33CC}">
      <dgm:prSet/>
      <dgm:spPr/>
      <dgm:t>
        <a:bodyPr/>
        <a:lstStyle/>
        <a:p>
          <a:endParaRPr lang="en-US"/>
        </a:p>
      </dgm:t>
    </dgm:pt>
    <dgm:pt modelId="{F3CCE6A6-1959-4B8D-84E3-885F182B1984}" type="sibTrans" cxnId="{80C91830-5D6A-4825-80DC-41B91ADF33CC}">
      <dgm:prSet/>
      <dgm:spPr/>
      <dgm:t>
        <a:bodyPr/>
        <a:lstStyle/>
        <a:p>
          <a:endParaRPr lang="en-US"/>
        </a:p>
      </dgm:t>
    </dgm:pt>
    <dgm:pt modelId="{23F7BA34-C591-4931-8BED-210F8F2518DA}">
      <dgm:prSet phldrT="[Text]" custT="1"/>
      <dgm:spPr/>
      <dgm:t>
        <a:bodyPr/>
        <a:lstStyle/>
        <a:p>
          <a:r>
            <a:rPr lang="en-US" sz="1200" dirty="0">
              <a:latin typeface="Source Sans Pro"/>
            </a:rPr>
            <a:t>Regular screening</a:t>
          </a:r>
        </a:p>
      </dgm:t>
    </dgm:pt>
    <dgm:pt modelId="{0133706D-6E10-4F63-88A0-F2BC4721F224}" type="parTrans" cxnId="{33B34219-941C-4545-81AC-1D1F62A21B43}">
      <dgm:prSet/>
      <dgm:spPr/>
      <dgm:t>
        <a:bodyPr/>
        <a:lstStyle/>
        <a:p>
          <a:endParaRPr lang="en-US"/>
        </a:p>
      </dgm:t>
    </dgm:pt>
    <dgm:pt modelId="{933401FB-A94D-4C34-91EC-CCA2E1B17FF4}" type="sibTrans" cxnId="{33B34219-941C-4545-81AC-1D1F62A21B43}">
      <dgm:prSet/>
      <dgm:spPr/>
      <dgm:t>
        <a:bodyPr/>
        <a:lstStyle/>
        <a:p>
          <a:endParaRPr lang="en-US"/>
        </a:p>
      </dgm:t>
    </dgm:pt>
    <dgm:pt modelId="{4E21F1EB-DC3B-4B81-B858-E1CCBDAB162A}">
      <dgm:prSet phldrT="[Text]" custT="1"/>
      <dgm:spPr/>
      <dgm:t>
        <a:bodyPr/>
        <a:lstStyle/>
        <a:p>
          <a:r>
            <a:rPr lang="en-US" sz="1300" b="1" dirty="0">
              <a:latin typeface="Source Sans Pro"/>
            </a:rPr>
            <a:t>Treatment and engagement</a:t>
          </a:r>
        </a:p>
      </dgm:t>
    </dgm:pt>
    <dgm:pt modelId="{F2AA25E5-BC91-4123-9519-2C37C4B2026E}" type="parTrans" cxnId="{68A837C4-4003-4A4C-BFB3-FF29C10BF97E}">
      <dgm:prSet/>
      <dgm:spPr/>
      <dgm:t>
        <a:bodyPr/>
        <a:lstStyle/>
        <a:p>
          <a:endParaRPr lang="en-US"/>
        </a:p>
      </dgm:t>
    </dgm:pt>
    <dgm:pt modelId="{2E442B37-38A9-48EC-9AD0-76BDF55BCECF}" type="sibTrans" cxnId="{68A837C4-4003-4A4C-BFB3-FF29C10BF97E}">
      <dgm:prSet/>
      <dgm:spPr/>
      <dgm:t>
        <a:bodyPr/>
        <a:lstStyle/>
        <a:p>
          <a:endParaRPr lang="en-US"/>
        </a:p>
      </dgm:t>
    </dgm:pt>
    <dgm:pt modelId="{365A1269-1D51-40FD-A24D-2A47669DDDA1}">
      <dgm:prSet phldrT="[Text]" custT="1"/>
      <dgm:spPr/>
      <dgm:t>
        <a:bodyPr/>
        <a:lstStyle/>
        <a:p>
          <a:r>
            <a:rPr lang="en-US" sz="1200" dirty="0">
              <a:latin typeface="Source Sans Pro"/>
            </a:rPr>
            <a:t>Public health benefits</a:t>
          </a:r>
        </a:p>
      </dgm:t>
    </dgm:pt>
    <dgm:pt modelId="{FE4D6C2D-031F-4F6F-9AE7-3E1C84B83C80}" type="parTrans" cxnId="{BB306C0E-ADBB-4E7A-8438-5DCC1B95AF41}">
      <dgm:prSet/>
      <dgm:spPr/>
      <dgm:t>
        <a:bodyPr/>
        <a:lstStyle/>
        <a:p>
          <a:endParaRPr lang="en-US"/>
        </a:p>
      </dgm:t>
    </dgm:pt>
    <dgm:pt modelId="{E46BF6B6-BEE0-4167-B91D-38B2F576C5DC}" type="sibTrans" cxnId="{BB306C0E-ADBB-4E7A-8438-5DCC1B95AF41}">
      <dgm:prSet/>
      <dgm:spPr/>
      <dgm:t>
        <a:bodyPr/>
        <a:lstStyle/>
        <a:p>
          <a:endParaRPr lang="en-US"/>
        </a:p>
      </dgm:t>
    </dgm:pt>
    <dgm:pt modelId="{AC423FC4-67C7-432C-AE69-5D4993720102}">
      <dgm:prSet phldrT="[Text]" custT="1"/>
      <dgm:spPr/>
      <dgm:t>
        <a:bodyPr/>
        <a:lstStyle/>
        <a:p>
          <a:r>
            <a:rPr lang="en-US" sz="1400" b="1" dirty="0">
              <a:latin typeface="Source Sans Pro"/>
            </a:rPr>
            <a:t>Linkage to care</a:t>
          </a:r>
        </a:p>
      </dgm:t>
    </dgm:pt>
    <dgm:pt modelId="{393C7346-1FDE-4E7F-B351-D7FD01120B42}" type="parTrans" cxnId="{6B504CD4-0042-4E19-8B62-B500400C336E}">
      <dgm:prSet/>
      <dgm:spPr/>
      <dgm:t>
        <a:bodyPr/>
        <a:lstStyle/>
        <a:p>
          <a:endParaRPr lang="en-US"/>
        </a:p>
      </dgm:t>
    </dgm:pt>
    <dgm:pt modelId="{5BE7C7D6-55BD-4BDE-BD79-2EEAB7E08098}" type="sibTrans" cxnId="{6B504CD4-0042-4E19-8B62-B500400C336E}">
      <dgm:prSet/>
      <dgm:spPr/>
      <dgm:t>
        <a:bodyPr/>
        <a:lstStyle/>
        <a:p>
          <a:endParaRPr lang="en-US"/>
        </a:p>
      </dgm:t>
    </dgm:pt>
    <dgm:pt modelId="{768B435D-A1C3-4977-A058-A2D701708142}">
      <dgm:prSet phldrT="[Text]" custT="1"/>
      <dgm:spPr/>
      <dgm:t>
        <a:bodyPr/>
        <a:lstStyle/>
        <a:p>
          <a:r>
            <a:rPr lang="en-US" sz="1200" dirty="0">
              <a:latin typeface="Source Sans Pro"/>
            </a:rPr>
            <a:t>Early identification of barriers, facilitators</a:t>
          </a:r>
        </a:p>
      </dgm:t>
    </dgm:pt>
    <dgm:pt modelId="{82D4ADE8-612A-460B-9E32-1D8E6A088AB9}" type="parTrans" cxnId="{C25398B3-E69F-49AB-A64B-CE042195F028}">
      <dgm:prSet/>
      <dgm:spPr/>
      <dgm:t>
        <a:bodyPr/>
        <a:lstStyle/>
        <a:p>
          <a:endParaRPr lang="en-US"/>
        </a:p>
      </dgm:t>
    </dgm:pt>
    <dgm:pt modelId="{EFF320A8-A490-4046-9085-DE8CEA35BE59}" type="sibTrans" cxnId="{C25398B3-E69F-49AB-A64B-CE042195F028}">
      <dgm:prSet/>
      <dgm:spPr/>
      <dgm:t>
        <a:bodyPr/>
        <a:lstStyle/>
        <a:p>
          <a:endParaRPr lang="en-US"/>
        </a:p>
      </dgm:t>
    </dgm:pt>
    <dgm:pt modelId="{2E3E62D3-6CC2-4FDD-AE0C-68535FA0E0DB}">
      <dgm:prSet phldrT="[Text]" custT="1"/>
      <dgm:spPr/>
      <dgm:t>
        <a:bodyPr/>
        <a:lstStyle/>
        <a:p>
          <a:r>
            <a:rPr lang="en-US" sz="1200" dirty="0">
              <a:latin typeface="Source Sans Pro"/>
            </a:rPr>
            <a:t>Focus on patient safety, well-being</a:t>
          </a:r>
        </a:p>
      </dgm:t>
    </dgm:pt>
    <dgm:pt modelId="{897966AA-930D-4BB6-A630-B179CBDA8C5D}" type="parTrans" cxnId="{8581CD58-AB4B-431E-9B0E-FE87C31A5652}">
      <dgm:prSet/>
      <dgm:spPr/>
      <dgm:t>
        <a:bodyPr/>
        <a:lstStyle/>
        <a:p>
          <a:endParaRPr lang="en-US"/>
        </a:p>
      </dgm:t>
    </dgm:pt>
    <dgm:pt modelId="{18A2792D-80E5-4D4D-A692-753918D9DD3B}" type="sibTrans" cxnId="{8581CD58-AB4B-431E-9B0E-FE87C31A5652}">
      <dgm:prSet/>
      <dgm:spPr/>
      <dgm:t>
        <a:bodyPr/>
        <a:lstStyle/>
        <a:p>
          <a:endParaRPr lang="en-US"/>
        </a:p>
      </dgm:t>
    </dgm:pt>
    <dgm:pt modelId="{5D37DDC4-BB64-4761-8485-78C76FC581FC}">
      <dgm:prSet custT="1"/>
      <dgm:spPr/>
      <dgm:t>
        <a:bodyPr/>
        <a:lstStyle/>
        <a:p>
          <a:r>
            <a:rPr lang="en-US" sz="1200" dirty="0">
              <a:latin typeface="Source Sans Pro"/>
            </a:rPr>
            <a:t>Integrated case management,  navigators</a:t>
          </a:r>
        </a:p>
      </dgm:t>
    </dgm:pt>
    <dgm:pt modelId="{4C5F4368-F2DF-4702-8757-32DFFE55E0FA}" type="parTrans" cxnId="{BB5A9477-3AC7-4A9B-B79A-D0FB41854701}">
      <dgm:prSet/>
      <dgm:spPr/>
      <dgm:t>
        <a:bodyPr/>
        <a:lstStyle/>
        <a:p>
          <a:endParaRPr lang="en-US"/>
        </a:p>
      </dgm:t>
    </dgm:pt>
    <dgm:pt modelId="{CFA84255-05F2-43E8-847C-768B5930DF0A}" type="sibTrans" cxnId="{BB5A9477-3AC7-4A9B-B79A-D0FB41854701}">
      <dgm:prSet/>
      <dgm:spPr/>
      <dgm:t>
        <a:bodyPr/>
        <a:lstStyle/>
        <a:p>
          <a:endParaRPr lang="en-US"/>
        </a:p>
      </dgm:t>
    </dgm:pt>
    <dgm:pt modelId="{7E9D6377-1E5C-494C-9456-1ECDE71B7AFE}">
      <dgm:prSet phldrT="[Text]" custT="1"/>
      <dgm:spPr/>
      <dgm:t>
        <a:bodyPr/>
        <a:lstStyle/>
        <a:p>
          <a:r>
            <a:rPr lang="en-US" sz="1200" dirty="0">
              <a:latin typeface="Source Sans Pro"/>
            </a:rPr>
            <a:t>Patient-informed troubleshooting</a:t>
          </a:r>
        </a:p>
      </dgm:t>
    </dgm:pt>
    <dgm:pt modelId="{479FB4A0-6D6E-489C-8C1D-0596464699E9}" type="parTrans" cxnId="{F8DCF937-4140-4E7B-AADD-983FDE8FEAAD}">
      <dgm:prSet/>
      <dgm:spPr/>
      <dgm:t>
        <a:bodyPr/>
        <a:lstStyle/>
        <a:p>
          <a:endParaRPr lang="en-US"/>
        </a:p>
      </dgm:t>
    </dgm:pt>
    <dgm:pt modelId="{C13F4972-241E-496F-9B83-E7431036D37D}" type="sibTrans" cxnId="{F8DCF937-4140-4E7B-AADD-983FDE8FEAAD}">
      <dgm:prSet/>
      <dgm:spPr/>
      <dgm:t>
        <a:bodyPr/>
        <a:lstStyle/>
        <a:p>
          <a:endParaRPr lang="en-US"/>
        </a:p>
      </dgm:t>
    </dgm:pt>
    <dgm:pt modelId="{B575C4EB-C86F-40BB-9E03-C324CB2E22C6}">
      <dgm:prSet phldrT="[Text]" custT="1"/>
      <dgm:spPr/>
      <dgm:t>
        <a:bodyPr/>
        <a:lstStyle/>
        <a:p>
          <a:r>
            <a:rPr lang="en-US" sz="1200" dirty="0">
              <a:latin typeface="Source Sans Pro"/>
            </a:rPr>
            <a:t>“Low threshold” care, “rapid” treatment initiation</a:t>
          </a:r>
        </a:p>
      </dgm:t>
    </dgm:pt>
    <dgm:pt modelId="{8508B968-D326-4194-A9FB-6DDAD912976A}" type="parTrans" cxnId="{4C4EB8DA-9D32-4416-9A87-9BB6BD5F0868}">
      <dgm:prSet/>
      <dgm:spPr/>
      <dgm:t>
        <a:bodyPr/>
        <a:lstStyle/>
        <a:p>
          <a:endParaRPr lang="en-US"/>
        </a:p>
      </dgm:t>
    </dgm:pt>
    <dgm:pt modelId="{9BC9DF14-BC71-48B3-BFA1-D7BC7806D025}" type="sibTrans" cxnId="{4C4EB8DA-9D32-4416-9A87-9BB6BD5F0868}">
      <dgm:prSet/>
      <dgm:spPr/>
      <dgm:t>
        <a:bodyPr/>
        <a:lstStyle/>
        <a:p>
          <a:endParaRPr lang="en-US"/>
        </a:p>
      </dgm:t>
    </dgm:pt>
    <dgm:pt modelId="{222220D6-F7A7-4478-A1E8-F1D37BB0E7B3}">
      <dgm:prSet phldrT="[Text]" custT="1"/>
      <dgm:spPr/>
      <dgm:t>
        <a:bodyPr/>
        <a:lstStyle/>
        <a:p>
          <a:r>
            <a:rPr lang="en-US" sz="1200" dirty="0">
              <a:latin typeface="Source Sans Pro"/>
            </a:rPr>
            <a:t>Regular contact with patients and care partners</a:t>
          </a:r>
          <a:endParaRPr lang="en-US" sz="1100" dirty="0">
            <a:latin typeface="Source Sans Pro"/>
          </a:endParaRPr>
        </a:p>
      </dgm:t>
    </dgm:pt>
    <dgm:pt modelId="{BAD8F0B2-E238-4810-B887-0590F235C62D}" type="parTrans" cxnId="{744BE101-5396-4C95-B2A0-D48036B2F75B}">
      <dgm:prSet/>
      <dgm:spPr/>
      <dgm:t>
        <a:bodyPr/>
        <a:lstStyle/>
        <a:p>
          <a:endParaRPr lang="en-US"/>
        </a:p>
      </dgm:t>
    </dgm:pt>
    <dgm:pt modelId="{31331054-6B9A-46DD-9DB5-7AA674D46803}" type="sibTrans" cxnId="{744BE101-5396-4C95-B2A0-D48036B2F75B}">
      <dgm:prSet/>
      <dgm:spPr/>
      <dgm:t>
        <a:bodyPr/>
        <a:lstStyle/>
        <a:p>
          <a:endParaRPr lang="en-US"/>
        </a:p>
      </dgm:t>
    </dgm:pt>
    <dgm:pt modelId="{FFF06649-F0A4-415A-AE22-73FA9D162E7A}">
      <dgm:prSet phldrT="[Text]" custT="1"/>
      <dgm:spPr/>
      <dgm:t>
        <a:bodyPr/>
        <a:lstStyle/>
        <a:p>
          <a:r>
            <a:rPr lang="en-US" sz="1200" dirty="0">
              <a:latin typeface="Source Sans Pro"/>
            </a:rPr>
            <a:t>Medications are a critical part of treatment for individuals</a:t>
          </a:r>
        </a:p>
      </dgm:t>
    </dgm:pt>
    <dgm:pt modelId="{E7D9C3CC-6397-4FC5-A41A-3CE6BA25948B}" type="parTrans" cxnId="{F8D91BB9-2328-492D-B8BE-9691F7A5E644}">
      <dgm:prSet/>
      <dgm:spPr/>
      <dgm:t>
        <a:bodyPr/>
        <a:lstStyle/>
        <a:p>
          <a:endParaRPr lang="en-US"/>
        </a:p>
      </dgm:t>
    </dgm:pt>
    <dgm:pt modelId="{1FA7AA7E-7296-4B85-B5DA-FE38746D5340}" type="sibTrans" cxnId="{F8D91BB9-2328-492D-B8BE-9691F7A5E644}">
      <dgm:prSet/>
      <dgm:spPr/>
      <dgm:t>
        <a:bodyPr/>
        <a:lstStyle/>
        <a:p>
          <a:endParaRPr lang="en-US"/>
        </a:p>
      </dgm:t>
    </dgm:pt>
    <dgm:pt modelId="{16A8FC7D-AD57-4E2E-A061-4D81190DC37A}">
      <dgm:prSet phldrT="[Text]" custT="1"/>
      <dgm:spPr/>
      <dgm:t>
        <a:bodyPr/>
        <a:lstStyle/>
        <a:p>
          <a:r>
            <a:rPr lang="en-US" sz="1200" dirty="0">
              <a:latin typeface="Source Sans Pro"/>
            </a:rPr>
            <a:t>Biomedical preventive interventions (i.e. </a:t>
          </a:r>
          <a:r>
            <a:rPr lang="en-US" sz="1200" dirty="0" err="1">
              <a:latin typeface="Source Sans Pro"/>
            </a:rPr>
            <a:t>PrEP</a:t>
          </a:r>
          <a:r>
            <a:rPr lang="en-US" sz="1200" dirty="0">
              <a:latin typeface="Source Sans Pro"/>
            </a:rPr>
            <a:t>)</a:t>
          </a:r>
        </a:p>
      </dgm:t>
    </dgm:pt>
    <dgm:pt modelId="{C13683FA-8170-402C-84C0-E5BBB8178089}" type="parTrans" cxnId="{E240B2A3-A2F6-447C-9031-26124CA305CD}">
      <dgm:prSet/>
      <dgm:spPr/>
      <dgm:t>
        <a:bodyPr/>
        <a:lstStyle/>
        <a:p>
          <a:endParaRPr lang="en-US"/>
        </a:p>
      </dgm:t>
    </dgm:pt>
    <dgm:pt modelId="{399C3B86-6535-47C9-BA3E-19FAD6E29427}" type="sibTrans" cxnId="{E240B2A3-A2F6-447C-9031-26124CA305CD}">
      <dgm:prSet/>
      <dgm:spPr/>
      <dgm:t>
        <a:bodyPr/>
        <a:lstStyle/>
        <a:p>
          <a:endParaRPr lang="en-US"/>
        </a:p>
      </dgm:t>
    </dgm:pt>
    <dgm:pt modelId="{EF761B42-0215-4C6B-98D3-3E98D307796E}" type="pres">
      <dgm:prSet presAssocID="{D3232D33-9577-433E-B8E1-04FE0C082E88}" presName="cycleMatrixDiagram" presStyleCnt="0">
        <dgm:presLayoutVars>
          <dgm:chMax val="1"/>
          <dgm:dir/>
          <dgm:animLvl val="lvl"/>
          <dgm:resizeHandles val="exact"/>
        </dgm:presLayoutVars>
      </dgm:prSet>
      <dgm:spPr/>
    </dgm:pt>
    <dgm:pt modelId="{B45BA51C-3641-40D2-9144-EB9DED76780E}" type="pres">
      <dgm:prSet presAssocID="{D3232D33-9577-433E-B8E1-04FE0C082E88}" presName="children" presStyleCnt="0"/>
      <dgm:spPr/>
    </dgm:pt>
    <dgm:pt modelId="{D6967E33-6671-45D4-9879-6301AE903B40}" type="pres">
      <dgm:prSet presAssocID="{D3232D33-9577-433E-B8E1-04FE0C082E88}" presName="child1group" presStyleCnt="0"/>
      <dgm:spPr/>
    </dgm:pt>
    <dgm:pt modelId="{C5F8916D-DABB-494E-8CA7-72CAA982B783}" type="pres">
      <dgm:prSet presAssocID="{D3232D33-9577-433E-B8E1-04FE0C082E88}" presName="child1" presStyleLbl="bgAcc1" presStyleIdx="0" presStyleCnt="4" custScaleX="149848" custScaleY="141134" custLinFactNeighborX="-17421" custLinFactNeighborY="13047"/>
      <dgm:spPr/>
    </dgm:pt>
    <dgm:pt modelId="{B4240086-4C16-4492-B345-CDFB078DEDB4}" type="pres">
      <dgm:prSet presAssocID="{D3232D33-9577-433E-B8E1-04FE0C082E88}" presName="child1Text" presStyleLbl="bgAcc1" presStyleIdx="0" presStyleCnt="4">
        <dgm:presLayoutVars>
          <dgm:bulletEnabled val="1"/>
        </dgm:presLayoutVars>
      </dgm:prSet>
      <dgm:spPr/>
    </dgm:pt>
    <dgm:pt modelId="{EBD64445-A5C7-4AFF-A867-4B1B16DFC233}" type="pres">
      <dgm:prSet presAssocID="{D3232D33-9577-433E-B8E1-04FE0C082E88}" presName="child2group" presStyleCnt="0"/>
      <dgm:spPr/>
    </dgm:pt>
    <dgm:pt modelId="{9BBD324F-5C5C-4552-8EC9-06464BF0BFE1}" type="pres">
      <dgm:prSet presAssocID="{D3232D33-9577-433E-B8E1-04FE0C082E88}" presName="child2" presStyleLbl="bgAcc1" presStyleIdx="1" presStyleCnt="4" custScaleX="174797" custScaleY="142041" custLinFactNeighborX="36143" custLinFactNeighborY="15734"/>
      <dgm:spPr/>
    </dgm:pt>
    <dgm:pt modelId="{A81AA3CD-EF67-4FD2-AE82-EA2603C44B5D}" type="pres">
      <dgm:prSet presAssocID="{D3232D33-9577-433E-B8E1-04FE0C082E88}" presName="child2Text" presStyleLbl="bgAcc1" presStyleIdx="1" presStyleCnt="4">
        <dgm:presLayoutVars>
          <dgm:bulletEnabled val="1"/>
        </dgm:presLayoutVars>
      </dgm:prSet>
      <dgm:spPr/>
    </dgm:pt>
    <dgm:pt modelId="{565FB6AA-8429-48AE-90DA-A9D293D92094}" type="pres">
      <dgm:prSet presAssocID="{D3232D33-9577-433E-B8E1-04FE0C082E88}" presName="child3group" presStyleCnt="0"/>
      <dgm:spPr/>
    </dgm:pt>
    <dgm:pt modelId="{2290231E-A74C-4593-BA70-5B48466DB735}" type="pres">
      <dgm:prSet presAssocID="{D3232D33-9577-433E-B8E1-04FE0C082E88}" presName="child3" presStyleLbl="bgAcc1" presStyleIdx="2" presStyleCnt="4" custScaleX="169438" custScaleY="155430" custLinFactNeighborX="39057"/>
      <dgm:spPr/>
    </dgm:pt>
    <dgm:pt modelId="{B91224B2-F0F7-4D3F-932A-F6365C70F544}" type="pres">
      <dgm:prSet presAssocID="{D3232D33-9577-433E-B8E1-04FE0C082E88}" presName="child3Text" presStyleLbl="bgAcc1" presStyleIdx="2" presStyleCnt="4">
        <dgm:presLayoutVars>
          <dgm:bulletEnabled val="1"/>
        </dgm:presLayoutVars>
      </dgm:prSet>
      <dgm:spPr/>
    </dgm:pt>
    <dgm:pt modelId="{1972DC95-9C6B-45B4-8D7E-7A36D46C1B2A}" type="pres">
      <dgm:prSet presAssocID="{D3232D33-9577-433E-B8E1-04FE0C082E88}" presName="child4group" presStyleCnt="0"/>
      <dgm:spPr/>
    </dgm:pt>
    <dgm:pt modelId="{F4EBB250-F36B-4988-9F4A-88E801716F4C}" type="pres">
      <dgm:prSet presAssocID="{D3232D33-9577-433E-B8E1-04FE0C082E88}" presName="child4" presStyleLbl="bgAcc1" presStyleIdx="3" presStyleCnt="4" custScaleX="151150" custScaleY="156702" custLinFactNeighborX="-15164" custLinFactNeighborY="-1637"/>
      <dgm:spPr/>
    </dgm:pt>
    <dgm:pt modelId="{49CD059B-67E5-4589-900D-0ABEC91BF9B4}" type="pres">
      <dgm:prSet presAssocID="{D3232D33-9577-433E-B8E1-04FE0C082E88}" presName="child4Text" presStyleLbl="bgAcc1" presStyleIdx="3" presStyleCnt="4">
        <dgm:presLayoutVars>
          <dgm:bulletEnabled val="1"/>
        </dgm:presLayoutVars>
      </dgm:prSet>
      <dgm:spPr/>
    </dgm:pt>
    <dgm:pt modelId="{CCAAA308-19EB-4FFB-8327-31EA0858D2EB}" type="pres">
      <dgm:prSet presAssocID="{D3232D33-9577-433E-B8E1-04FE0C082E88}" presName="childPlaceholder" presStyleCnt="0"/>
      <dgm:spPr/>
    </dgm:pt>
    <dgm:pt modelId="{97A0C00C-DF3D-4C87-8333-0311FE397DC3}" type="pres">
      <dgm:prSet presAssocID="{D3232D33-9577-433E-B8E1-04FE0C082E88}" presName="circle" presStyleCnt="0"/>
      <dgm:spPr/>
    </dgm:pt>
    <dgm:pt modelId="{928C1294-4E74-4915-A22E-ACB7B09E83DF}" type="pres">
      <dgm:prSet presAssocID="{D3232D33-9577-433E-B8E1-04FE0C082E88}" presName="quadrant1" presStyleLbl="node1" presStyleIdx="0" presStyleCnt="4">
        <dgm:presLayoutVars>
          <dgm:chMax val="1"/>
          <dgm:bulletEnabled val="1"/>
        </dgm:presLayoutVars>
      </dgm:prSet>
      <dgm:spPr/>
    </dgm:pt>
    <dgm:pt modelId="{56A2BB9B-AA83-423A-A8E0-86717FC4FF5F}" type="pres">
      <dgm:prSet presAssocID="{D3232D33-9577-433E-B8E1-04FE0C082E88}" presName="quadrant2" presStyleLbl="node1" presStyleIdx="1" presStyleCnt="4">
        <dgm:presLayoutVars>
          <dgm:chMax val="1"/>
          <dgm:bulletEnabled val="1"/>
        </dgm:presLayoutVars>
      </dgm:prSet>
      <dgm:spPr/>
    </dgm:pt>
    <dgm:pt modelId="{E581A7D8-B474-4DBD-BAFE-F6E8CD9C6480}" type="pres">
      <dgm:prSet presAssocID="{D3232D33-9577-433E-B8E1-04FE0C082E88}" presName="quadrant3" presStyleLbl="node1" presStyleIdx="2" presStyleCnt="4">
        <dgm:presLayoutVars>
          <dgm:chMax val="1"/>
          <dgm:bulletEnabled val="1"/>
        </dgm:presLayoutVars>
      </dgm:prSet>
      <dgm:spPr/>
    </dgm:pt>
    <dgm:pt modelId="{43820DE1-D39A-4D4D-82FE-E2D846CCE38E}" type="pres">
      <dgm:prSet presAssocID="{D3232D33-9577-433E-B8E1-04FE0C082E88}" presName="quadrant4" presStyleLbl="node1" presStyleIdx="3" presStyleCnt="4">
        <dgm:presLayoutVars>
          <dgm:chMax val="1"/>
          <dgm:bulletEnabled val="1"/>
        </dgm:presLayoutVars>
      </dgm:prSet>
      <dgm:spPr/>
    </dgm:pt>
    <dgm:pt modelId="{97FCEEE6-0051-4C72-B286-6AD1678FB812}" type="pres">
      <dgm:prSet presAssocID="{D3232D33-9577-433E-B8E1-04FE0C082E88}" presName="quadrantPlaceholder" presStyleCnt="0"/>
      <dgm:spPr/>
    </dgm:pt>
    <dgm:pt modelId="{213B7E71-F170-4EC9-A1B3-B8EA1402CA48}" type="pres">
      <dgm:prSet presAssocID="{D3232D33-9577-433E-B8E1-04FE0C082E88}" presName="center1" presStyleLbl="fgShp" presStyleIdx="0" presStyleCnt="2"/>
      <dgm:spPr/>
    </dgm:pt>
    <dgm:pt modelId="{D8FCEB96-B103-4695-BD02-85C268E6CFA8}" type="pres">
      <dgm:prSet presAssocID="{D3232D33-9577-433E-B8E1-04FE0C082E88}" presName="center2" presStyleLbl="fgShp" presStyleIdx="1" presStyleCnt="2"/>
      <dgm:spPr/>
    </dgm:pt>
  </dgm:ptLst>
  <dgm:cxnLst>
    <dgm:cxn modelId="{744BE101-5396-4C95-B2A0-D48036B2F75B}" srcId="{4E21F1EB-DC3B-4B81-B858-E1CCBDAB162A}" destId="{222220D6-F7A7-4478-A1E8-F1D37BB0E7B3}" srcOrd="3" destOrd="0" parTransId="{BAD8F0B2-E238-4810-B887-0590F235C62D}" sibTransId="{31331054-6B9A-46DD-9DB5-7AA674D46803}"/>
    <dgm:cxn modelId="{5EE6CB03-FDDD-43E7-8FBF-089F4245AF5C}" type="presOf" srcId="{5D37DDC4-BB64-4761-8485-78C76FC581FC}" destId="{49CD059B-67E5-4589-900D-0ABEC91BF9B4}" srcOrd="1" destOrd="2" presId="urn:microsoft.com/office/officeart/2005/8/layout/cycle4"/>
    <dgm:cxn modelId="{68988004-2235-4BA8-9E5B-D64A8F5889A7}" type="presOf" srcId="{5D37DDC4-BB64-4761-8485-78C76FC581FC}" destId="{F4EBB250-F36B-4988-9F4A-88E801716F4C}" srcOrd="0" destOrd="2" presId="urn:microsoft.com/office/officeart/2005/8/layout/cycle4"/>
    <dgm:cxn modelId="{BB306C0E-ADBB-4E7A-8438-5DCC1B95AF41}" srcId="{4E21F1EB-DC3B-4B81-B858-E1CCBDAB162A}" destId="{365A1269-1D51-40FD-A24D-2A47669DDDA1}" srcOrd="1" destOrd="0" parTransId="{FE4D6C2D-031F-4F6F-9AE7-3E1C84B83C80}" sibTransId="{E46BF6B6-BEE0-4167-B91D-38B2F576C5DC}"/>
    <dgm:cxn modelId="{33B34219-941C-4545-81AC-1D1F62A21B43}" srcId="{06E85CE4-B043-42AC-B0C0-857FB74E799C}" destId="{23F7BA34-C591-4931-8BED-210F8F2518DA}" srcOrd="0" destOrd="0" parTransId="{0133706D-6E10-4F63-88A0-F2BC4721F224}" sibTransId="{933401FB-A94D-4C34-91EC-CCA2E1B17FF4}"/>
    <dgm:cxn modelId="{FCAFB519-491B-49FE-8889-16A709BA31D2}" type="presOf" srcId="{D3232D33-9577-433E-B8E1-04FE0C082E88}" destId="{EF761B42-0215-4C6B-98D3-3E98D307796E}" srcOrd="0" destOrd="0" presId="urn:microsoft.com/office/officeart/2005/8/layout/cycle4"/>
    <dgm:cxn modelId="{DBB9CF2E-34AC-4ABF-8D83-3927EEC56229}" type="presOf" srcId="{B575C4EB-C86F-40BB-9E03-C324CB2E22C6}" destId="{B91224B2-F0F7-4D3F-932A-F6365C70F544}" srcOrd="1" destOrd="2" presId="urn:microsoft.com/office/officeart/2005/8/layout/cycle4"/>
    <dgm:cxn modelId="{A5868A2F-0A94-4439-8C67-C9931F9FC348}" type="presOf" srcId="{768B435D-A1C3-4977-A058-A2D701708142}" destId="{49CD059B-67E5-4589-900D-0ABEC91BF9B4}" srcOrd="1" destOrd="0" presId="urn:microsoft.com/office/officeart/2005/8/layout/cycle4"/>
    <dgm:cxn modelId="{80C91830-5D6A-4825-80DC-41B91ADF33CC}" srcId="{D3232D33-9577-433E-B8E1-04FE0C082E88}" destId="{06E85CE4-B043-42AC-B0C0-857FB74E799C}" srcOrd="1" destOrd="0" parTransId="{F8802BE8-2F34-4CBF-A7A7-7F4C8E8771BC}" sibTransId="{F3CCE6A6-1959-4B8D-84E3-885F182B1984}"/>
    <dgm:cxn modelId="{571E3932-9BD7-422C-8DA7-5EF535B522CB}" type="presOf" srcId="{B575C4EB-C86F-40BB-9E03-C324CB2E22C6}" destId="{2290231E-A74C-4593-BA70-5B48466DB735}" srcOrd="0" destOrd="2" presId="urn:microsoft.com/office/officeart/2005/8/layout/cycle4"/>
    <dgm:cxn modelId="{C7904C35-8731-4D07-A378-375C407504AF}" type="presOf" srcId="{16A8FC7D-AD57-4E2E-A061-4D81190DC37A}" destId="{9BBD324F-5C5C-4552-8EC9-06464BF0BFE1}" srcOrd="0" destOrd="1" presId="urn:microsoft.com/office/officeart/2005/8/layout/cycle4"/>
    <dgm:cxn modelId="{F8DCF937-4140-4E7B-AADD-983FDE8FEAAD}" srcId="{AC423FC4-67C7-432C-AE69-5D4993720102}" destId="{7E9D6377-1E5C-494C-9456-1ECDE71B7AFE}" srcOrd="1" destOrd="0" parTransId="{479FB4A0-6D6E-489C-8C1D-0596464699E9}" sibTransId="{C13F4972-241E-496F-9B83-E7431036D37D}"/>
    <dgm:cxn modelId="{827C9C39-2F53-4286-A27C-BC7BF33A0182}" type="presOf" srcId="{365A1269-1D51-40FD-A24D-2A47669DDDA1}" destId="{B91224B2-F0F7-4D3F-932A-F6365C70F544}" srcOrd="1" destOrd="1" presId="urn:microsoft.com/office/officeart/2005/8/layout/cycle4"/>
    <dgm:cxn modelId="{DA19C141-2A56-4461-A82C-1EB915FC758E}" type="presOf" srcId="{222220D6-F7A7-4478-A1E8-F1D37BB0E7B3}" destId="{2290231E-A74C-4593-BA70-5B48466DB735}" srcOrd="0" destOrd="3" presId="urn:microsoft.com/office/officeart/2005/8/layout/cycle4"/>
    <dgm:cxn modelId="{6E382754-1023-4255-BEDD-9C8A6539C61F}" type="presOf" srcId="{2E3E62D3-6CC2-4FDD-AE0C-68535FA0E0DB}" destId="{B4240086-4C16-4492-B345-CDFB078DEDB4}" srcOrd="1" destOrd="1" presId="urn:microsoft.com/office/officeart/2005/8/layout/cycle4"/>
    <dgm:cxn modelId="{1FB97258-1BC8-483F-A092-1C95B9839227}" type="presOf" srcId="{2E3E62D3-6CC2-4FDD-AE0C-68535FA0E0DB}" destId="{C5F8916D-DABB-494E-8CA7-72CAA982B783}" srcOrd="0" destOrd="1" presId="urn:microsoft.com/office/officeart/2005/8/layout/cycle4"/>
    <dgm:cxn modelId="{8581CD58-AB4B-431E-9B0E-FE87C31A5652}" srcId="{18D7EC85-5B84-4FDB-B79A-EF9A3E5899EB}" destId="{2E3E62D3-6CC2-4FDD-AE0C-68535FA0E0DB}" srcOrd="1" destOrd="0" parTransId="{897966AA-930D-4BB6-A630-B179CBDA8C5D}" sibTransId="{18A2792D-80E5-4D4D-A692-753918D9DD3B}"/>
    <dgm:cxn modelId="{D8D0EA60-1A61-4E7B-82E9-061EAC0224AD}" type="presOf" srcId="{222220D6-F7A7-4478-A1E8-F1D37BB0E7B3}" destId="{B91224B2-F0F7-4D3F-932A-F6365C70F544}" srcOrd="1" destOrd="3" presId="urn:microsoft.com/office/officeart/2005/8/layout/cycle4"/>
    <dgm:cxn modelId="{D1031066-F766-49D1-97F5-6A9407D9581D}" type="presOf" srcId="{06E85CE4-B043-42AC-B0C0-857FB74E799C}" destId="{56A2BB9B-AA83-423A-A8E0-86717FC4FF5F}" srcOrd="0" destOrd="0" presId="urn:microsoft.com/office/officeart/2005/8/layout/cycle4"/>
    <dgm:cxn modelId="{655EA96B-ACBC-409E-B6D8-4F293E92ED1A}" type="presOf" srcId="{82C0CFD4-BAFF-4E40-BBCF-4D048CC65A11}" destId="{C5F8916D-DABB-494E-8CA7-72CAA982B783}" srcOrd="0" destOrd="0" presId="urn:microsoft.com/office/officeart/2005/8/layout/cycle4"/>
    <dgm:cxn modelId="{19D45272-01D6-4860-9AEA-8CD923173C2B}" srcId="{D3232D33-9577-433E-B8E1-04FE0C082E88}" destId="{18D7EC85-5B84-4FDB-B79A-EF9A3E5899EB}" srcOrd="0" destOrd="0" parTransId="{131690C0-51F9-4702-8009-08D785F8FF17}" sibTransId="{ED3C0C6E-4B09-421F-9A0E-4F1E15BFA88E}"/>
    <dgm:cxn modelId="{BB5A9477-3AC7-4A9B-B79A-D0FB41854701}" srcId="{AC423FC4-67C7-432C-AE69-5D4993720102}" destId="{5D37DDC4-BB64-4761-8485-78C76FC581FC}" srcOrd="2" destOrd="0" parTransId="{4C5F4368-F2DF-4702-8757-32DFFE55E0FA}" sibTransId="{CFA84255-05F2-43E8-847C-768B5930DF0A}"/>
    <dgm:cxn modelId="{78096682-901A-40CE-A600-D9131AD07B99}" type="presOf" srcId="{FFF06649-F0A4-415A-AE22-73FA9D162E7A}" destId="{B91224B2-F0F7-4D3F-932A-F6365C70F544}" srcOrd="1" destOrd="0" presId="urn:microsoft.com/office/officeart/2005/8/layout/cycle4"/>
    <dgm:cxn modelId="{5B05BB84-B0A4-4D55-861D-A039CAA4816E}" type="presOf" srcId="{82C0CFD4-BAFF-4E40-BBCF-4D048CC65A11}" destId="{B4240086-4C16-4492-B345-CDFB078DEDB4}" srcOrd="1" destOrd="0" presId="urn:microsoft.com/office/officeart/2005/8/layout/cycle4"/>
    <dgm:cxn modelId="{83A77986-05F0-448A-BFC0-1AA11309AF04}" srcId="{18D7EC85-5B84-4FDB-B79A-EF9A3E5899EB}" destId="{82C0CFD4-BAFF-4E40-BBCF-4D048CC65A11}" srcOrd="0" destOrd="0" parTransId="{0BDF9182-5876-4C9D-B29C-F1531683A687}" sibTransId="{DA46C9BB-4BE2-4B75-80E9-39AC70AC6DCA}"/>
    <dgm:cxn modelId="{4AB79D8E-7F76-4471-BA37-7E074C6A7A96}" type="presOf" srcId="{16A8FC7D-AD57-4E2E-A061-4D81190DC37A}" destId="{A81AA3CD-EF67-4FD2-AE82-EA2603C44B5D}" srcOrd="1" destOrd="1" presId="urn:microsoft.com/office/officeart/2005/8/layout/cycle4"/>
    <dgm:cxn modelId="{E240B2A3-A2F6-447C-9031-26124CA305CD}" srcId="{06E85CE4-B043-42AC-B0C0-857FB74E799C}" destId="{16A8FC7D-AD57-4E2E-A061-4D81190DC37A}" srcOrd="1" destOrd="0" parTransId="{C13683FA-8170-402C-84C0-E5BBB8178089}" sibTransId="{399C3B86-6535-47C9-BA3E-19FAD6E29427}"/>
    <dgm:cxn modelId="{3E7F68A4-77B8-4F40-A032-EEC428DE5306}" type="presOf" srcId="{768B435D-A1C3-4977-A058-A2D701708142}" destId="{F4EBB250-F36B-4988-9F4A-88E801716F4C}" srcOrd="0" destOrd="0" presId="urn:microsoft.com/office/officeart/2005/8/layout/cycle4"/>
    <dgm:cxn modelId="{C322A4A4-EDF9-4B25-9704-4EEE4B49C644}" type="presOf" srcId="{AC423FC4-67C7-432C-AE69-5D4993720102}" destId="{43820DE1-D39A-4D4D-82FE-E2D846CCE38E}" srcOrd="0" destOrd="0" presId="urn:microsoft.com/office/officeart/2005/8/layout/cycle4"/>
    <dgm:cxn modelId="{3F624EA7-DCEF-4ADB-AB2B-D81B520BCFE0}" type="presOf" srcId="{FFF06649-F0A4-415A-AE22-73FA9D162E7A}" destId="{2290231E-A74C-4593-BA70-5B48466DB735}" srcOrd="0" destOrd="0" presId="urn:microsoft.com/office/officeart/2005/8/layout/cycle4"/>
    <dgm:cxn modelId="{C25398B3-E69F-49AB-A64B-CE042195F028}" srcId="{AC423FC4-67C7-432C-AE69-5D4993720102}" destId="{768B435D-A1C3-4977-A058-A2D701708142}" srcOrd="0" destOrd="0" parTransId="{82D4ADE8-612A-460B-9E32-1D8E6A088AB9}" sibTransId="{EFF320A8-A490-4046-9085-DE8CEA35BE59}"/>
    <dgm:cxn modelId="{F8D91BB9-2328-492D-B8BE-9691F7A5E644}" srcId="{4E21F1EB-DC3B-4B81-B858-E1CCBDAB162A}" destId="{FFF06649-F0A4-415A-AE22-73FA9D162E7A}" srcOrd="0" destOrd="0" parTransId="{E7D9C3CC-6397-4FC5-A41A-3CE6BA25948B}" sibTransId="{1FA7AA7E-7296-4B85-B5DA-FE38746D5340}"/>
    <dgm:cxn modelId="{68A837C4-4003-4A4C-BFB3-FF29C10BF97E}" srcId="{D3232D33-9577-433E-B8E1-04FE0C082E88}" destId="{4E21F1EB-DC3B-4B81-B858-E1CCBDAB162A}" srcOrd="2" destOrd="0" parTransId="{F2AA25E5-BC91-4123-9519-2C37C4B2026E}" sibTransId="{2E442B37-38A9-48EC-9AD0-76BDF55BCECF}"/>
    <dgm:cxn modelId="{6244E9C9-9DA1-41C8-A88B-FAE2BB9975FA}" type="presOf" srcId="{365A1269-1D51-40FD-A24D-2A47669DDDA1}" destId="{2290231E-A74C-4593-BA70-5B48466DB735}" srcOrd="0" destOrd="1" presId="urn:microsoft.com/office/officeart/2005/8/layout/cycle4"/>
    <dgm:cxn modelId="{F4B52FD0-B43A-4995-B2EE-BBA90E496214}" type="presOf" srcId="{18D7EC85-5B84-4FDB-B79A-EF9A3E5899EB}" destId="{928C1294-4E74-4915-A22E-ACB7B09E83DF}" srcOrd="0" destOrd="0" presId="urn:microsoft.com/office/officeart/2005/8/layout/cycle4"/>
    <dgm:cxn modelId="{6B504CD4-0042-4E19-8B62-B500400C336E}" srcId="{D3232D33-9577-433E-B8E1-04FE0C082E88}" destId="{AC423FC4-67C7-432C-AE69-5D4993720102}" srcOrd="3" destOrd="0" parTransId="{393C7346-1FDE-4E7F-B351-D7FD01120B42}" sibTransId="{5BE7C7D6-55BD-4BDE-BD79-2EEAB7E08098}"/>
    <dgm:cxn modelId="{4C4EB8DA-9D32-4416-9A87-9BB6BD5F0868}" srcId="{4E21F1EB-DC3B-4B81-B858-E1CCBDAB162A}" destId="{B575C4EB-C86F-40BB-9E03-C324CB2E22C6}" srcOrd="2" destOrd="0" parTransId="{8508B968-D326-4194-A9FB-6DDAD912976A}" sibTransId="{9BC9DF14-BC71-48B3-BFA1-D7BC7806D025}"/>
    <dgm:cxn modelId="{0C4225DC-FB98-4247-BD70-5499F9CF4715}" type="presOf" srcId="{4E21F1EB-DC3B-4B81-B858-E1CCBDAB162A}" destId="{E581A7D8-B474-4DBD-BAFE-F6E8CD9C6480}" srcOrd="0" destOrd="0" presId="urn:microsoft.com/office/officeart/2005/8/layout/cycle4"/>
    <dgm:cxn modelId="{DC275ADC-E999-4B15-9C36-A5C5A5671B80}" type="presOf" srcId="{7E9D6377-1E5C-494C-9456-1ECDE71B7AFE}" destId="{F4EBB250-F36B-4988-9F4A-88E801716F4C}" srcOrd="0" destOrd="1" presId="urn:microsoft.com/office/officeart/2005/8/layout/cycle4"/>
    <dgm:cxn modelId="{B1613CE7-B59F-4B5B-AB13-303A161A2EDB}" type="presOf" srcId="{23F7BA34-C591-4931-8BED-210F8F2518DA}" destId="{9BBD324F-5C5C-4552-8EC9-06464BF0BFE1}" srcOrd="0" destOrd="0" presId="urn:microsoft.com/office/officeart/2005/8/layout/cycle4"/>
    <dgm:cxn modelId="{95CF9EEA-7952-4D80-88B9-B969339DAB74}" type="presOf" srcId="{7E9D6377-1E5C-494C-9456-1ECDE71B7AFE}" destId="{49CD059B-67E5-4589-900D-0ABEC91BF9B4}" srcOrd="1" destOrd="1" presId="urn:microsoft.com/office/officeart/2005/8/layout/cycle4"/>
    <dgm:cxn modelId="{BD1130FB-36BB-46F8-83FD-A304F20F6758}" type="presOf" srcId="{23F7BA34-C591-4931-8BED-210F8F2518DA}" destId="{A81AA3CD-EF67-4FD2-AE82-EA2603C44B5D}" srcOrd="1" destOrd="0" presId="urn:microsoft.com/office/officeart/2005/8/layout/cycle4"/>
    <dgm:cxn modelId="{392F614B-DA67-4585-8E9A-A6305B20B443}" type="presParOf" srcId="{EF761B42-0215-4C6B-98D3-3E98D307796E}" destId="{B45BA51C-3641-40D2-9144-EB9DED76780E}" srcOrd="0" destOrd="0" presId="urn:microsoft.com/office/officeart/2005/8/layout/cycle4"/>
    <dgm:cxn modelId="{701C1FD5-BC90-4009-B4FE-7EAE2CFB5AB7}" type="presParOf" srcId="{B45BA51C-3641-40D2-9144-EB9DED76780E}" destId="{D6967E33-6671-45D4-9879-6301AE903B40}" srcOrd="0" destOrd="0" presId="urn:microsoft.com/office/officeart/2005/8/layout/cycle4"/>
    <dgm:cxn modelId="{3481429E-E04F-4220-B9CD-E30FDF34F5D3}" type="presParOf" srcId="{D6967E33-6671-45D4-9879-6301AE903B40}" destId="{C5F8916D-DABB-494E-8CA7-72CAA982B783}" srcOrd="0" destOrd="0" presId="urn:microsoft.com/office/officeart/2005/8/layout/cycle4"/>
    <dgm:cxn modelId="{A2623B1C-09DB-431D-827B-060FB71BEB60}" type="presParOf" srcId="{D6967E33-6671-45D4-9879-6301AE903B40}" destId="{B4240086-4C16-4492-B345-CDFB078DEDB4}" srcOrd="1" destOrd="0" presId="urn:microsoft.com/office/officeart/2005/8/layout/cycle4"/>
    <dgm:cxn modelId="{B6FD486E-E2DB-43D0-B253-08DD12C5C65A}" type="presParOf" srcId="{B45BA51C-3641-40D2-9144-EB9DED76780E}" destId="{EBD64445-A5C7-4AFF-A867-4B1B16DFC233}" srcOrd="1" destOrd="0" presId="urn:microsoft.com/office/officeart/2005/8/layout/cycle4"/>
    <dgm:cxn modelId="{D9623383-84AB-4399-86D0-7C2FD60A4E17}" type="presParOf" srcId="{EBD64445-A5C7-4AFF-A867-4B1B16DFC233}" destId="{9BBD324F-5C5C-4552-8EC9-06464BF0BFE1}" srcOrd="0" destOrd="0" presId="urn:microsoft.com/office/officeart/2005/8/layout/cycle4"/>
    <dgm:cxn modelId="{310D86AF-7141-4239-9C79-59CCB25EF6CB}" type="presParOf" srcId="{EBD64445-A5C7-4AFF-A867-4B1B16DFC233}" destId="{A81AA3CD-EF67-4FD2-AE82-EA2603C44B5D}" srcOrd="1" destOrd="0" presId="urn:microsoft.com/office/officeart/2005/8/layout/cycle4"/>
    <dgm:cxn modelId="{8CD7DAB6-331E-4E1D-A7DB-F7EA92EA9B9A}" type="presParOf" srcId="{B45BA51C-3641-40D2-9144-EB9DED76780E}" destId="{565FB6AA-8429-48AE-90DA-A9D293D92094}" srcOrd="2" destOrd="0" presId="urn:microsoft.com/office/officeart/2005/8/layout/cycle4"/>
    <dgm:cxn modelId="{CF850D18-019B-4C9C-8561-9344BCFA7870}" type="presParOf" srcId="{565FB6AA-8429-48AE-90DA-A9D293D92094}" destId="{2290231E-A74C-4593-BA70-5B48466DB735}" srcOrd="0" destOrd="0" presId="urn:microsoft.com/office/officeart/2005/8/layout/cycle4"/>
    <dgm:cxn modelId="{356FBCA3-6B5F-4FA5-A3FA-BFF9408B333E}" type="presParOf" srcId="{565FB6AA-8429-48AE-90DA-A9D293D92094}" destId="{B91224B2-F0F7-4D3F-932A-F6365C70F544}" srcOrd="1" destOrd="0" presId="urn:microsoft.com/office/officeart/2005/8/layout/cycle4"/>
    <dgm:cxn modelId="{9BA2EF5A-550A-43D0-B735-F9C6BE3FC387}" type="presParOf" srcId="{B45BA51C-3641-40D2-9144-EB9DED76780E}" destId="{1972DC95-9C6B-45B4-8D7E-7A36D46C1B2A}" srcOrd="3" destOrd="0" presId="urn:microsoft.com/office/officeart/2005/8/layout/cycle4"/>
    <dgm:cxn modelId="{CCB615C4-6FEF-43D3-A70C-21173DC332AF}" type="presParOf" srcId="{1972DC95-9C6B-45B4-8D7E-7A36D46C1B2A}" destId="{F4EBB250-F36B-4988-9F4A-88E801716F4C}" srcOrd="0" destOrd="0" presId="urn:microsoft.com/office/officeart/2005/8/layout/cycle4"/>
    <dgm:cxn modelId="{73F17455-490D-4B75-A99C-02B23936CAC8}" type="presParOf" srcId="{1972DC95-9C6B-45B4-8D7E-7A36D46C1B2A}" destId="{49CD059B-67E5-4589-900D-0ABEC91BF9B4}" srcOrd="1" destOrd="0" presId="urn:microsoft.com/office/officeart/2005/8/layout/cycle4"/>
    <dgm:cxn modelId="{5FA6D0C7-160D-4FD8-825D-002840D4A1AE}" type="presParOf" srcId="{B45BA51C-3641-40D2-9144-EB9DED76780E}" destId="{CCAAA308-19EB-4FFB-8327-31EA0858D2EB}" srcOrd="4" destOrd="0" presId="urn:microsoft.com/office/officeart/2005/8/layout/cycle4"/>
    <dgm:cxn modelId="{C8587684-EEC0-4D9B-928D-312A857C02B4}" type="presParOf" srcId="{EF761B42-0215-4C6B-98D3-3E98D307796E}" destId="{97A0C00C-DF3D-4C87-8333-0311FE397DC3}" srcOrd="1" destOrd="0" presId="urn:microsoft.com/office/officeart/2005/8/layout/cycle4"/>
    <dgm:cxn modelId="{028A2D58-D54C-4C5A-8667-BC81A85FE82C}" type="presParOf" srcId="{97A0C00C-DF3D-4C87-8333-0311FE397DC3}" destId="{928C1294-4E74-4915-A22E-ACB7B09E83DF}" srcOrd="0" destOrd="0" presId="urn:microsoft.com/office/officeart/2005/8/layout/cycle4"/>
    <dgm:cxn modelId="{19725F74-9814-47FD-8603-3E1E301AEC3D}" type="presParOf" srcId="{97A0C00C-DF3D-4C87-8333-0311FE397DC3}" destId="{56A2BB9B-AA83-423A-A8E0-86717FC4FF5F}" srcOrd="1" destOrd="0" presId="urn:microsoft.com/office/officeart/2005/8/layout/cycle4"/>
    <dgm:cxn modelId="{5E158A5B-F038-4481-8EC7-5FEBE7D1EA17}" type="presParOf" srcId="{97A0C00C-DF3D-4C87-8333-0311FE397DC3}" destId="{E581A7D8-B474-4DBD-BAFE-F6E8CD9C6480}" srcOrd="2" destOrd="0" presId="urn:microsoft.com/office/officeart/2005/8/layout/cycle4"/>
    <dgm:cxn modelId="{6FEE8796-121C-4F3E-AB59-59C642E4B872}" type="presParOf" srcId="{97A0C00C-DF3D-4C87-8333-0311FE397DC3}" destId="{43820DE1-D39A-4D4D-82FE-E2D846CCE38E}" srcOrd="3" destOrd="0" presId="urn:microsoft.com/office/officeart/2005/8/layout/cycle4"/>
    <dgm:cxn modelId="{502F3602-55D1-4101-866B-3BD66ACB362D}" type="presParOf" srcId="{97A0C00C-DF3D-4C87-8333-0311FE397DC3}" destId="{97FCEEE6-0051-4C72-B286-6AD1678FB812}" srcOrd="4" destOrd="0" presId="urn:microsoft.com/office/officeart/2005/8/layout/cycle4"/>
    <dgm:cxn modelId="{8A9BB620-D303-49D2-BBFB-77CBED303CDA}" type="presParOf" srcId="{EF761B42-0215-4C6B-98D3-3E98D307796E}" destId="{213B7E71-F170-4EC9-A1B3-B8EA1402CA48}" srcOrd="2" destOrd="0" presId="urn:microsoft.com/office/officeart/2005/8/layout/cycle4"/>
    <dgm:cxn modelId="{BDF56DD6-83FD-4AA5-BE93-1ABB1B22A16E}" type="presParOf" srcId="{EF761B42-0215-4C6B-98D3-3E98D307796E}" destId="{D8FCEB96-B103-4695-BD02-85C268E6CFA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0231E-A74C-4593-BA70-5B48466DB735}">
      <dsp:nvSpPr>
        <dsp:cNvPr id="0" name=""/>
        <dsp:cNvSpPr/>
      </dsp:nvSpPr>
      <dsp:spPr>
        <a:xfrm>
          <a:off x="5510318" y="2344327"/>
          <a:ext cx="3351722" cy="19916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Medications are a critical part of treatment for individuals</a:t>
          </a:r>
        </a:p>
        <a:p>
          <a:pPr marL="114300" lvl="1" indent="-114300" algn="l" defTabSz="533400">
            <a:lnSpc>
              <a:spcPct val="90000"/>
            </a:lnSpc>
            <a:spcBef>
              <a:spcPct val="0"/>
            </a:spcBef>
            <a:spcAft>
              <a:spcPct val="15000"/>
            </a:spcAft>
            <a:buChar char="•"/>
          </a:pPr>
          <a:r>
            <a:rPr lang="en-US" sz="1200" kern="1200" dirty="0">
              <a:latin typeface="Source Sans Pro"/>
            </a:rPr>
            <a:t>Public health benefits</a:t>
          </a:r>
        </a:p>
        <a:p>
          <a:pPr marL="114300" lvl="1" indent="-114300" algn="l" defTabSz="533400">
            <a:lnSpc>
              <a:spcPct val="90000"/>
            </a:lnSpc>
            <a:spcBef>
              <a:spcPct val="0"/>
            </a:spcBef>
            <a:spcAft>
              <a:spcPct val="15000"/>
            </a:spcAft>
            <a:buChar char="•"/>
          </a:pPr>
          <a:r>
            <a:rPr lang="en-US" sz="1200" kern="1200" dirty="0">
              <a:latin typeface="Source Sans Pro"/>
            </a:rPr>
            <a:t>“Low threshold” care, “rapid” treatment initiation</a:t>
          </a:r>
        </a:p>
        <a:p>
          <a:pPr marL="114300" lvl="1" indent="-114300" algn="l" defTabSz="533400">
            <a:lnSpc>
              <a:spcPct val="90000"/>
            </a:lnSpc>
            <a:spcBef>
              <a:spcPct val="0"/>
            </a:spcBef>
            <a:spcAft>
              <a:spcPct val="15000"/>
            </a:spcAft>
            <a:buChar char="•"/>
          </a:pPr>
          <a:r>
            <a:rPr lang="en-US" sz="1200" kern="1200" dirty="0">
              <a:latin typeface="Source Sans Pro"/>
            </a:rPr>
            <a:t>Regular contact with patients and care partners</a:t>
          </a:r>
          <a:endParaRPr lang="en-US" sz="1100" kern="1200" dirty="0">
            <a:latin typeface="Source Sans Pro"/>
          </a:endParaRPr>
        </a:p>
      </dsp:txBody>
      <dsp:txXfrm>
        <a:off x="6559584" y="2885992"/>
        <a:ext cx="2258705" cy="1406244"/>
      </dsp:txXfrm>
    </dsp:sp>
    <dsp:sp modelId="{F4EBB250-F36B-4988-9F4A-88E801716F4C}">
      <dsp:nvSpPr>
        <dsp:cNvPr id="0" name=""/>
        <dsp:cNvSpPr/>
      </dsp:nvSpPr>
      <dsp:spPr>
        <a:xfrm>
          <a:off x="1391138" y="2315201"/>
          <a:ext cx="2989960" cy="2007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Early identification of barriers, facilitators</a:t>
          </a:r>
        </a:p>
        <a:p>
          <a:pPr marL="114300" lvl="1" indent="-114300" algn="l" defTabSz="533400">
            <a:lnSpc>
              <a:spcPct val="90000"/>
            </a:lnSpc>
            <a:spcBef>
              <a:spcPct val="0"/>
            </a:spcBef>
            <a:spcAft>
              <a:spcPct val="15000"/>
            </a:spcAft>
            <a:buChar char="•"/>
          </a:pPr>
          <a:r>
            <a:rPr lang="en-US" sz="1200" kern="1200" dirty="0">
              <a:latin typeface="Source Sans Pro"/>
            </a:rPr>
            <a:t>Patient-informed troubleshooting</a:t>
          </a:r>
        </a:p>
        <a:p>
          <a:pPr marL="114300" lvl="1" indent="-114300" algn="l" defTabSz="533400">
            <a:lnSpc>
              <a:spcPct val="90000"/>
            </a:lnSpc>
            <a:spcBef>
              <a:spcPct val="0"/>
            </a:spcBef>
            <a:spcAft>
              <a:spcPct val="15000"/>
            </a:spcAft>
            <a:buChar char="•"/>
          </a:pPr>
          <a:r>
            <a:rPr lang="en-US" sz="1200" kern="1200" dirty="0">
              <a:latin typeface="Source Sans Pro"/>
            </a:rPr>
            <a:t>Integrated case management,  navigators</a:t>
          </a:r>
        </a:p>
      </dsp:txBody>
      <dsp:txXfrm>
        <a:off x="1435246" y="2861299"/>
        <a:ext cx="2004756" cy="1417753"/>
      </dsp:txXfrm>
    </dsp:sp>
    <dsp:sp modelId="{9BBD324F-5C5C-4552-8EC9-06464BF0BFE1}">
      <dsp:nvSpPr>
        <dsp:cNvPr id="0" name=""/>
        <dsp:cNvSpPr/>
      </dsp:nvSpPr>
      <dsp:spPr>
        <a:xfrm>
          <a:off x="5399670" y="-91223"/>
          <a:ext cx="3457731" cy="18200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Regular screening</a:t>
          </a:r>
        </a:p>
        <a:p>
          <a:pPr marL="114300" lvl="1" indent="-114300" algn="l" defTabSz="533400">
            <a:lnSpc>
              <a:spcPct val="90000"/>
            </a:lnSpc>
            <a:spcBef>
              <a:spcPct val="0"/>
            </a:spcBef>
            <a:spcAft>
              <a:spcPct val="15000"/>
            </a:spcAft>
            <a:buChar char="•"/>
          </a:pPr>
          <a:r>
            <a:rPr lang="en-US" sz="1200" kern="1200" dirty="0">
              <a:latin typeface="Source Sans Pro"/>
            </a:rPr>
            <a:t>Biomedical preventive interventions (i.e. </a:t>
          </a:r>
          <a:r>
            <a:rPr lang="en-US" sz="1200" kern="1200" dirty="0" err="1">
              <a:latin typeface="Source Sans Pro"/>
            </a:rPr>
            <a:t>PrEP</a:t>
          </a:r>
          <a:r>
            <a:rPr lang="en-US" sz="1200" kern="1200" dirty="0">
              <a:latin typeface="Source Sans Pro"/>
            </a:rPr>
            <a:t>)</a:t>
          </a:r>
        </a:p>
      </dsp:txBody>
      <dsp:txXfrm>
        <a:off x="6476972" y="-51241"/>
        <a:ext cx="2340447" cy="1285107"/>
      </dsp:txXfrm>
    </dsp:sp>
    <dsp:sp modelId="{C5F8916D-DABB-494E-8CA7-72CAA982B783}">
      <dsp:nvSpPr>
        <dsp:cNvPr id="0" name=""/>
        <dsp:cNvSpPr/>
      </dsp:nvSpPr>
      <dsp:spPr>
        <a:xfrm>
          <a:off x="1359369" y="-119843"/>
          <a:ext cx="2964204" cy="18084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Person-centered care, emphasis on positive changes</a:t>
          </a:r>
        </a:p>
        <a:p>
          <a:pPr marL="114300" lvl="1" indent="-114300" algn="l" defTabSz="533400">
            <a:lnSpc>
              <a:spcPct val="90000"/>
            </a:lnSpc>
            <a:spcBef>
              <a:spcPct val="0"/>
            </a:spcBef>
            <a:spcAft>
              <a:spcPct val="15000"/>
            </a:spcAft>
            <a:buChar char="•"/>
          </a:pPr>
          <a:r>
            <a:rPr lang="en-US" sz="1200" kern="1200" dirty="0">
              <a:latin typeface="Source Sans Pro"/>
            </a:rPr>
            <a:t>Focus on patient safety, well-being</a:t>
          </a:r>
        </a:p>
      </dsp:txBody>
      <dsp:txXfrm>
        <a:off x="1399095" y="-80117"/>
        <a:ext cx="1995491" cy="1276902"/>
      </dsp:txXfrm>
    </dsp:sp>
    <dsp:sp modelId="{928C1294-4E74-4915-A22E-ACB7B09E83DF}">
      <dsp:nvSpPr>
        <dsp:cNvPr id="0" name=""/>
        <dsp:cNvSpPr/>
      </dsp:nvSpPr>
      <dsp:spPr>
        <a:xfrm>
          <a:off x="3142853" y="251730"/>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ource Sans Pro"/>
            </a:rPr>
            <a:t>Harm reduction</a:t>
          </a:r>
        </a:p>
      </dsp:txBody>
      <dsp:txXfrm>
        <a:off x="3650694" y="759571"/>
        <a:ext cx="1226035" cy="1226035"/>
      </dsp:txXfrm>
    </dsp:sp>
    <dsp:sp modelId="{56A2BB9B-AA83-423A-A8E0-86717FC4FF5F}">
      <dsp:nvSpPr>
        <dsp:cNvPr id="0" name=""/>
        <dsp:cNvSpPr/>
      </dsp:nvSpPr>
      <dsp:spPr>
        <a:xfrm rot="5400000">
          <a:off x="4956816" y="251730"/>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ource Sans Pro"/>
            </a:rPr>
            <a:t>Other prevention, screening</a:t>
          </a:r>
        </a:p>
      </dsp:txBody>
      <dsp:txXfrm rot="-5400000">
        <a:off x="4956816" y="759571"/>
        <a:ext cx="1226035" cy="1226035"/>
      </dsp:txXfrm>
    </dsp:sp>
    <dsp:sp modelId="{E581A7D8-B474-4DBD-BAFE-F6E8CD9C6480}">
      <dsp:nvSpPr>
        <dsp:cNvPr id="0" name=""/>
        <dsp:cNvSpPr/>
      </dsp:nvSpPr>
      <dsp:spPr>
        <a:xfrm rot="10800000">
          <a:off x="4956816" y="2065693"/>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Source Sans Pro"/>
            </a:rPr>
            <a:t>Treatment and engagement</a:t>
          </a:r>
        </a:p>
      </dsp:txBody>
      <dsp:txXfrm rot="10800000">
        <a:off x="4956816" y="2065693"/>
        <a:ext cx="1226035" cy="1226035"/>
      </dsp:txXfrm>
    </dsp:sp>
    <dsp:sp modelId="{43820DE1-D39A-4D4D-82FE-E2D846CCE38E}">
      <dsp:nvSpPr>
        <dsp:cNvPr id="0" name=""/>
        <dsp:cNvSpPr/>
      </dsp:nvSpPr>
      <dsp:spPr>
        <a:xfrm rot="16200000">
          <a:off x="3142853" y="2065693"/>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ource Sans Pro"/>
            </a:rPr>
            <a:t>Linkage to care</a:t>
          </a:r>
        </a:p>
      </dsp:txBody>
      <dsp:txXfrm rot="5400000">
        <a:off x="3650694" y="2065693"/>
        <a:ext cx="1226035" cy="1226035"/>
      </dsp:txXfrm>
    </dsp:sp>
    <dsp:sp modelId="{213B7E71-F170-4EC9-A1B3-B8EA1402CA48}">
      <dsp:nvSpPr>
        <dsp:cNvPr id="0" name=""/>
        <dsp:cNvSpPr/>
      </dsp:nvSpPr>
      <dsp:spPr>
        <a:xfrm>
          <a:off x="4617449" y="1665259"/>
          <a:ext cx="598647" cy="52056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CEB96-B103-4695-BD02-85C268E6CFA8}">
      <dsp:nvSpPr>
        <dsp:cNvPr id="0" name=""/>
        <dsp:cNvSpPr/>
      </dsp:nvSpPr>
      <dsp:spPr>
        <a:xfrm rot="10800000">
          <a:off x="4617449" y="1865476"/>
          <a:ext cx="598647" cy="52056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85736-1533-4261-8D32-21DBDC7E001F}" type="datetimeFigureOut">
              <a:rPr lang="en-US" smtClean="0"/>
              <a:t>4/22/20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2449C-B7D9-4F7C-9C75-A3DDFAB56ECC}" type="slidenum">
              <a:rPr lang="en-US" smtClean="0"/>
              <a:t>‹#›</a:t>
            </a:fld>
            <a:endParaRPr lang="en-US"/>
          </a:p>
        </p:txBody>
      </p:sp>
    </p:spTree>
    <p:extLst>
      <p:ext uri="{BB962C8B-B14F-4D97-AF65-F5344CB8AC3E}">
        <p14:creationId xmlns:p14="http://schemas.microsoft.com/office/powerpoint/2010/main" val="400026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hs.gov/hepatitis/action-plan/u-s-viral-hepatitis-action-plan-overview/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litico.com/story/2019/09/02/hiv-opiods-cabell-west-virginia-166838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53FB7-BB02-A14B-A780-C2AB428D01EA}" type="slidenum">
              <a:rPr lang="en-US" smtClean="0"/>
              <a:t>1</a:t>
            </a:fld>
            <a:endParaRPr lang="en-US"/>
          </a:p>
        </p:txBody>
      </p:sp>
    </p:spTree>
    <p:extLst>
      <p:ext uri="{BB962C8B-B14F-4D97-AF65-F5344CB8AC3E}">
        <p14:creationId xmlns:p14="http://schemas.microsoft.com/office/powerpoint/2010/main" val="356903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Suggested speaker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next few slides focus</a:t>
            </a:r>
            <a:r>
              <a:rPr lang="en-US" baseline="0" dirty="0"/>
              <a:t> on HIV-HCV screening, since that remains a central piece to ending these infectious disease epidemics.  On this slide, t</a:t>
            </a:r>
            <a:r>
              <a:rPr lang="en-US" dirty="0"/>
              <a:t>here’s no need to focus too closely on the graph’s data points, axes, footnotes, etc. – the main point here is to demonstrate</a:t>
            </a:r>
            <a:r>
              <a:rPr lang="en-US" baseline="0" dirty="0"/>
              <a:t> visually that </a:t>
            </a:r>
            <a:r>
              <a:rPr lang="en-US" dirty="0"/>
              <a:t>a</a:t>
            </a:r>
            <a:r>
              <a:rPr lang="en-US" baseline="0" dirty="0"/>
              <a:t> recently-published analysis determined that </a:t>
            </a:r>
            <a:r>
              <a:rPr lang="en-US" dirty="0"/>
              <a:t>HIV screening rates remain quite variable, even in areas that account for a high number of new HIV diagnoses</a:t>
            </a:r>
            <a:r>
              <a:rPr lang="en-US" baseline="0" dirty="0"/>
              <a:t> in the U.S</a:t>
            </a:r>
            <a:r>
              <a:rPr lang="en-US" dirty="0"/>
              <a:t>.</a:t>
            </a:r>
            <a:r>
              <a:rPr lang="en-US" baseline="0" dirty="0"/>
              <a:t>  </a:t>
            </a:r>
            <a:r>
              <a:rPr lang="en-US" b="1" dirty="0">
                <a:solidFill>
                  <a:schemeClr val="bg1"/>
                </a:solidFill>
                <a:latin typeface="Source Sans Pro"/>
              </a:rPr>
              <a:t>Among the 50 local jurisdictions that account for the majority of new HIV diagnoses in the U.S., as little</a:t>
            </a:r>
            <a:r>
              <a:rPr lang="en-US" b="1" baseline="0" dirty="0">
                <a:solidFill>
                  <a:schemeClr val="bg1"/>
                </a:solidFill>
                <a:latin typeface="Source Sans Pro"/>
              </a:rPr>
              <a:t> </a:t>
            </a:r>
            <a:r>
              <a:rPr lang="en-US" b="1" dirty="0">
                <a:solidFill>
                  <a:schemeClr val="bg1"/>
                </a:solidFill>
                <a:latin typeface="Source Sans Pro"/>
              </a:rPr>
              <a:t>as 36.5% and as many</a:t>
            </a:r>
            <a:r>
              <a:rPr lang="en-US" b="1" baseline="0" dirty="0">
                <a:solidFill>
                  <a:schemeClr val="bg1"/>
                </a:solidFill>
                <a:latin typeface="Source Sans Pro"/>
              </a:rPr>
              <a:t> as</a:t>
            </a:r>
            <a:r>
              <a:rPr lang="en-US" b="1" dirty="0">
                <a:solidFill>
                  <a:schemeClr val="bg1"/>
                </a:solidFill>
                <a:latin typeface="Source Sans Pro"/>
              </a:rPr>
              <a:t> 70.7% of adults (18yo+) have </a:t>
            </a:r>
            <a:r>
              <a:rPr lang="en-US" b="1" u="sng" dirty="0">
                <a:solidFill>
                  <a:schemeClr val="bg1"/>
                </a:solidFill>
                <a:latin typeface="Source Sans Pro"/>
              </a:rPr>
              <a:t>ever</a:t>
            </a:r>
            <a:r>
              <a:rPr lang="en-US" b="1" dirty="0">
                <a:solidFill>
                  <a:schemeClr val="bg1"/>
                </a:solidFill>
                <a:latin typeface="Source Sans Pro"/>
              </a:rPr>
              <a:t> been tested for HIV.  When looking at testing rates </a:t>
            </a:r>
            <a:r>
              <a:rPr lang="en-US" b="1" i="1" dirty="0">
                <a:solidFill>
                  <a:schemeClr val="bg1"/>
                </a:solidFill>
                <a:latin typeface="Source Sans Pro"/>
              </a:rPr>
              <a:t>just over</a:t>
            </a:r>
            <a:r>
              <a:rPr lang="en-US" b="1" i="1" baseline="0" dirty="0">
                <a:solidFill>
                  <a:schemeClr val="bg1"/>
                </a:solidFill>
                <a:latin typeface="Source Sans Pro"/>
              </a:rPr>
              <a:t> the past year</a:t>
            </a:r>
            <a:r>
              <a:rPr lang="en-US" b="1" baseline="0" dirty="0">
                <a:solidFill>
                  <a:schemeClr val="bg1"/>
                </a:solidFill>
                <a:latin typeface="Source Sans Pro"/>
              </a:rPr>
              <a:t>, the range is even more striking: from only</a:t>
            </a:r>
            <a:r>
              <a:rPr lang="en-US" b="1" dirty="0">
                <a:solidFill>
                  <a:schemeClr val="bg1"/>
                </a:solidFill>
                <a:latin typeface="Source Sans Pro"/>
              </a:rPr>
              <a:t> 8.1% to 31.3%.  </a:t>
            </a:r>
            <a:r>
              <a:rPr lang="en-US" b="1" dirty="0">
                <a:solidFill>
                  <a:srgbClr val="FFFF66"/>
                </a:solidFill>
                <a:latin typeface="Source Sans Pro"/>
              </a:rPr>
              <a:t>Among the 7 states with disproportionate rural HIV occurrence, testing percentages were generally low in </a:t>
            </a:r>
            <a:r>
              <a:rPr lang="en-US" b="1" u="sng" dirty="0">
                <a:solidFill>
                  <a:srgbClr val="FFFF66"/>
                </a:solidFill>
                <a:latin typeface="Source Sans Pro"/>
              </a:rPr>
              <a:t>both</a:t>
            </a:r>
            <a:r>
              <a:rPr lang="en-US" b="1" dirty="0">
                <a:solidFill>
                  <a:srgbClr val="FFFF66"/>
                </a:solidFill>
                <a:latin typeface="Source Sans Pro"/>
              </a:rPr>
              <a:t> urban and rural areas. </a:t>
            </a:r>
            <a:r>
              <a:rPr lang="en-US" b="1" baseline="30000" dirty="0">
                <a:solidFill>
                  <a:srgbClr val="FFFF66"/>
                </a:solidFill>
                <a:latin typeface="Source Sans Pro"/>
              </a:rPr>
              <a:t>7</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69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dirty="0"/>
              <a:t>Suggested</a:t>
            </a:r>
            <a:r>
              <a:rPr lang="en-US" sz="2600" baseline="0" dirty="0"/>
              <a:t> speaker notes: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t>If you’re thinking at this point that your program is already doing a pretty good job at screening, that’s great!  However, published evidence would actually suggest otherwise.  HIV screening within substance use treatment programs remains highly variable in general.  </a:t>
            </a:r>
            <a:r>
              <a:rPr lang="en-US" sz="2600" dirty="0"/>
              <a:t>Less than 35-40% of </a:t>
            </a:r>
            <a:r>
              <a:rPr lang="en-US" sz="2600" i="1" dirty="0"/>
              <a:t>privately-funded programs</a:t>
            </a:r>
            <a:r>
              <a:rPr lang="en-US" sz="2600" dirty="0"/>
              <a:t> provide </a:t>
            </a:r>
            <a:r>
              <a:rPr lang="en-US" sz="2600" u="sng" dirty="0"/>
              <a:t>on-site</a:t>
            </a:r>
            <a:r>
              <a:rPr lang="en-US" sz="2600" dirty="0"/>
              <a:t> HIV testing; and less than 15% offer additional on-site HIV medical care or “wrap around” HIV services such as support groups.</a:t>
            </a:r>
            <a:r>
              <a:rPr lang="en-US" sz="2600" baseline="30000" dirty="0"/>
              <a:t>9</a:t>
            </a:r>
            <a:r>
              <a:rPr lang="en-US" sz="2600" dirty="0"/>
              <a:t> </a:t>
            </a:r>
            <a:r>
              <a:rPr lang="en-US" sz="2600" baseline="0" dirty="0"/>
              <a:t> </a:t>
            </a:r>
            <a:r>
              <a:rPr lang="en-US" dirty="0"/>
              <a:t>Regarding HCV, screening practices</a:t>
            </a:r>
            <a:r>
              <a:rPr lang="en-US" baseline="0" dirty="0"/>
              <a:t> across substance use programs also vary widely.  Data suggest that on-site screening rates differ by OTP type, funding sources, and other factors including acceptability by management/staff.  </a:t>
            </a:r>
            <a:r>
              <a:rPr lang="en-US" dirty="0"/>
              <a:t>One interesting article hopefully noted that </a:t>
            </a:r>
            <a:r>
              <a:rPr lang="en-US" sz="1200" dirty="0">
                <a:solidFill>
                  <a:schemeClr val="accent1"/>
                </a:solidFill>
              </a:rPr>
              <a:t>HIV testing legislative changes (i.e. removal of state pretesting counseling requirements) might have “spillover” effect on HCV testing practices.</a:t>
            </a:r>
            <a:r>
              <a:rPr lang="en-US" sz="1200" baseline="30000" dirty="0">
                <a:solidFill>
                  <a:schemeClr val="accent1"/>
                </a:solidFill>
              </a:rPr>
              <a:t>10  </a:t>
            </a:r>
            <a:r>
              <a:rPr lang="en-US" sz="1200" baseline="0" dirty="0">
                <a:solidFill>
                  <a:schemeClr val="accent1"/>
                </a:solidFill>
              </a:rPr>
              <a:t>One might think that the lack of rules/regulations around HCV, as well as changes in HIV-related testing laws over time, could have widely facilitated increased rates of screening, but we haven’t really found that to be the case.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46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Suggested speaker notes:</a:t>
            </a:r>
          </a:p>
          <a:p>
            <a:r>
              <a:rPr lang="en-US" dirty="0"/>
              <a:t>As I</a:t>
            </a:r>
            <a:r>
              <a:rPr lang="en-US" baseline="0" dirty="0"/>
              <a:t> mentioned previously, if there’s one key take home message we are trying to accomplish here, it’s the importance of HIV-HCV screening among substance-involved patients.  </a:t>
            </a:r>
            <a:r>
              <a:rPr lang="en-US" dirty="0"/>
              <a:t>There are many free, publicly-accessible</a:t>
            </a:r>
            <a:r>
              <a:rPr lang="en-US" baseline="0" dirty="0"/>
              <a:t> </a:t>
            </a:r>
            <a:r>
              <a:rPr lang="en-US" dirty="0"/>
              <a:t>resources available to help providers think through ways to increase</a:t>
            </a:r>
            <a:r>
              <a:rPr lang="en-US" baseline="0" dirty="0"/>
              <a:t> HIV screening in varied care settings.  A few “best practices” are mentioned here, namely opt-out consent processes, posting signs visibly throughout patient care areas, incorporating screening/testing into intake and reassessment procedures/protocols, and utilization of on-site/point-of-care screening assays.  </a:t>
            </a:r>
          </a:p>
          <a:p>
            <a:r>
              <a:rPr lang="en-US" baseline="0" dirty="0"/>
              <a:t>Finally, we’d like to draw your attention to the fact that there are new opportunities available for treatment providers/programs to get involved with local “Ending the Epidemic” activities.  Some of the new funding opportunities announced by various federal agencies including HRSA, CDC really emphasize developing collaborative, multi-sector partnerships.  For example, local health departments linking with community health centers and patient service organizations, etc.  Our program (i.e. NAHEWD and AETCs) would be happy to offer you/your organization tailored guidance and ideas to find and build relationships with HIV-HCV providers in your areas in order to meet pressing health needs of your shared patient communities.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84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Suggested</a:t>
            </a:r>
            <a:r>
              <a:rPr lang="en-US" sz="1200" baseline="0" dirty="0"/>
              <a:t> speaker notes (complete notes from CDC accompanying slides below):</a:t>
            </a:r>
          </a:p>
          <a:p>
            <a:r>
              <a:rPr lang="en-US" sz="1200" dirty="0"/>
              <a:t>This graph presents key outcomes along</a:t>
            </a:r>
            <a:r>
              <a:rPr lang="en-US" sz="1200" baseline="0" dirty="0"/>
              <a:t> the HIV Care Cascade, compared by HIV risk factor.  There’s quite a bit of data here and we</a:t>
            </a:r>
            <a:r>
              <a:rPr lang="en-US" sz="1200" dirty="0"/>
              <a:t> would</a:t>
            </a:r>
            <a:r>
              <a:rPr lang="en-US" sz="1200" baseline="0" dirty="0"/>
              <a:t> primarily like to draw attention to the finding that rates of linkage to care, engagement/retention in care, and viral suppression were relatively low among </a:t>
            </a:r>
            <a:r>
              <a:rPr lang="en-US" sz="1200" b="0" baseline="0" dirty="0"/>
              <a:t>females with infection attributed to injection drug use (77.1%), as well as males with infection attributed to injection drug use (76.4%), and males with infection attributed to male-to-male sexual contact and injection drug use (75.3%).  There are many inter-related factors that appear to drive these outcomes, including provider-level issues (for example, lower rates of ART initiation/provision among PWID have been noted as well as provider-based stigma) as well as other factors such as medication adherence challenges and housing instability.  The key point here is that we have much room to improve on linking to care, keeping people in care, and supporting consistent access to medications to remain virally suppressed.</a:t>
            </a:r>
          </a:p>
          <a:p>
            <a:endParaRPr lang="en-US" sz="1200" baseline="0" dirty="0"/>
          </a:p>
          <a:p>
            <a:r>
              <a:rPr lang="en-US" sz="1200" i="1" dirty="0"/>
              <a:t>[Linkage was defined as having at least one CD4 or viral load test within 1 month of diagnosis. </a:t>
            </a:r>
            <a:r>
              <a:rPr lang="en-US" sz="1200" i="1" baseline="0" dirty="0"/>
              <a:t>The estimates for linkage are based on data from 42 areas with complete reporting of CD4 and viral load test results to CDC as of December 2018.]</a:t>
            </a:r>
          </a:p>
          <a:p>
            <a:endParaRPr lang="en-US" sz="1200" dirty="0">
              <a:solidFill>
                <a:srgbClr val="5F5F5F"/>
              </a:solidFill>
              <a:latin typeface="Calibri" panose="020F0502020204030204" pitchFamily="34" charset="0"/>
            </a:endParaRPr>
          </a:p>
          <a:p>
            <a:r>
              <a:rPr lang="en-US" sz="1200" dirty="0">
                <a:solidFill>
                  <a:srgbClr val="5F5F5F"/>
                </a:solidFill>
                <a:latin typeface="Calibri" panose="020F0502020204030204" pitchFamily="34" charset="0"/>
              </a:rPr>
              <a:t>**Complete CDC notes:</a:t>
            </a:r>
            <a:r>
              <a:rPr lang="en-US" sz="1200" baseline="0" dirty="0">
                <a:solidFill>
                  <a:srgbClr val="5F5F5F"/>
                </a:solidFill>
                <a:latin typeface="Calibri" panose="020F0502020204030204" pitchFamily="34" charset="0"/>
              </a:rPr>
              <a:t> </a:t>
            </a:r>
            <a:r>
              <a:rPr lang="en-US" sz="1200" dirty="0">
                <a:solidFill>
                  <a:srgbClr val="5F5F5F"/>
                </a:solidFill>
                <a:latin typeface="Calibri" panose="020F0502020204030204" pitchFamily="34" charset="0"/>
              </a:rPr>
              <a:t>This slide presents the prevalence-based HIV care continuum for 2016 for persons living with diagnosed or undiagnosed HIV infection in the United States by transmission category. Among males living with HIV attributed to male-to-male sexual contact, 84% have received a diagnosis, 63% received HIV medical care in 2016, 49% were receiving continuous care, and 54% were virally suppressed. Among males living with HIV attributed to injection drug use, 94% have received a diagnosis, 59% received HIV medical care in 2016, 48% were receiving continuous care, and 48% were virally suppressed. Among females living with HIV attributed to injection drug use, 95% have received a diagnosis, 69% received HIV medical care in 2016, 54% were receiving continuous care, and 54% were virally suppressed.</a:t>
            </a:r>
            <a:r>
              <a:rPr lang="en-US" sz="1200" dirty="0"/>
              <a:t> </a:t>
            </a:r>
            <a:r>
              <a:rPr lang="en-US" sz="1200" dirty="0">
                <a:solidFill>
                  <a:srgbClr val="5F5F5F"/>
                </a:solidFill>
                <a:latin typeface="Calibri" panose="020F0502020204030204" pitchFamily="34" charset="0"/>
              </a:rPr>
              <a:t>Among males living with HIV attributed to male-to-male sexual contact and injection drug use, 92% have received a diagnosis, 72% received HIV medical care in 2016, 57% were receiving continuous care, and 58% were virally suppressed. Among males living with HIV attributed to heterosexual sexual contact, 82% have received a diagnosis, 57% received HIV medical care in 2016, 45% were receiving continuous care, and 46% were virally suppressed. Among females living with HIV attributed to heterosexual sexual contact, 87% have received a diagnosis, 65% received HIV medical care in 2016, 50% were receiving continuous care, and 53% were virally suppressed.</a:t>
            </a:r>
            <a:endParaRPr lang="en-US" baseline="0" dirty="0"/>
          </a:p>
          <a:p>
            <a:endParaRPr lang="en-US" dirty="0"/>
          </a:p>
          <a:p>
            <a:pPr defTabSz="864931" fontAlgn="base">
              <a:spcBef>
                <a:spcPct val="30000"/>
              </a:spcBef>
              <a:spcAft>
                <a:spcPct val="0"/>
              </a:spcAft>
              <a:defRPr/>
            </a:pPr>
            <a:r>
              <a:rPr lang="en-US" sz="1200" dirty="0">
                <a:solidFill>
                  <a:srgbClr val="5F5F5F"/>
                </a:solidFill>
                <a:latin typeface="Calibri" panose="020F0502020204030204" pitchFamily="34" charset="0"/>
              </a:rPr>
              <a:t>Receipt of medical care was defined as ≥1 test (CD4 or VL) in 2016. Retained in continuous medical care was defined as ≥2 tests (CD4 or VL) ≥3 months apart in 2016. Viral suppression was defined as &lt;200 copies/mL on the most recent VL test in 2016. Heterosexual contact is with a person known to have, or be at high risk for, HIV infection. IDU, injection drug use.**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77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64931" fontAlgn="base">
              <a:spcBef>
                <a:spcPct val="30000"/>
              </a:spcBef>
              <a:spcAft>
                <a:spcPct val="0"/>
              </a:spcAft>
              <a:defRPr/>
            </a:pPr>
            <a:r>
              <a:rPr lang="en-US" dirty="0"/>
              <a:t>Suggested speaker</a:t>
            </a:r>
            <a:r>
              <a:rPr lang="en-US" baseline="0" dirty="0"/>
              <a:t> notes:</a:t>
            </a:r>
          </a:p>
          <a:p>
            <a:pPr defTabSz="864931" fontAlgn="base">
              <a:spcBef>
                <a:spcPct val="30000"/>
              </a:spcBef>
              <a:spcAft>
                <a:spcPct val="0"/>
              </a:spcAft>
              <a:defRPr/>
            </a:pPr>
            <a:r>
              <a:rPr lang="en-US" baseline="0" dirty="0"/>
              <a:t>This is another graph developed and released by the CDC, which indicates geographic variation in the </a:t>
            </a:r>
            <a:r>
              <a:rPr lang="en-US" dirty="0"/>
              <a:t>percentages of persons</a:t>
            </a:r>
            <a:r>
              <a:rPr lang="en-US" baseline="0" dirty="0"/>
              <a:t> virally suppressed during 2016 by jurisdiction.  We thought it might be interesting to share here, if you’re curious to see how your state compares to others.  </a:t>
            </a:r>
            <a:r>
              <a:rPr lang="en-US" b="0" baseline="0" dirty="0"/>
              <a:t>The 10 states (Colorado, Illinois, Maryland, Mississippi, Ohio, Oregon, South Dakota, Tennessee, Utah, Virginia) and the District of Columbia (D.C.) in the darkest shade had the lowest percentages (≤</a:t>
            </a:r>
            <a:r>
              <a:rPr lang="en-US" sz="1100" dirty="0">
                <a:solidFill>
                  <a:srgbClr val="5F5F5F"/>
                </a:solidFill>
                <a:latin typeface="Calibri" panose="020F0502020204030204" pitchFamily="34" charset="0"/>
              </a:rPr>
              <a:t>56.4) </a:t>
            </a:r>
            <a:r>
              <a:rPr lang="en-US" b="0" baseline="0" dirty="0"/>
              <a:t>of persons virally suppressed. The 10 states (Alaska, Iowa, Maine, Michigan, Montana, New Mexico, North Dakota, Rhode Island, Washington, and Wisconsin) in the lightest shade had the highest percentages (</a:t>
            </a:r>
            <a:r>
              <a:rPr lang="en-US" sz="1100" dirty="0">
                <a:solidFill>
                  <a:srgbClr val="5F5F5F"/>
                </a:solidFill>
                <a:latin typeface="Calibri" panose="020F0502020204030204" pitchFamily="34" charset="0"/>
              </a:rPr>
              <a:t>≥68.5) </a:t>
            </a:r>
            <a:r>
              <a:rPr lang="en-US" b="0" baseline="0" dirty="0"/>
              <a:t>of persons virally suppressed.</a:t>
            </a:r>
            <a:r>
              <a:rPr lang="en-US" b="1" baseline="0" dirty="0"/>
              <a:t> </a:t>
            </a:r>
            <a:r>
              <a:rPr lang="en-US" b="0" baseline="0" dirty="0"/>
              <a:t> </a:t>
            </a:r>
          </a:p>
          <a:p>
            <a:endParaRPr lang="en-US" baseline="0" dirty="0"/>
          </a:p>
          <a:p>
            <a:pPr defTabSz="864931" fontAlgn="base">
              <a:spcBef>
                <a:spcPct val="30000"/>
              </a:spcBef>
              <a:spcAft>
                <a:spcPct val="0"/>
              </a:spcAft>
              <a:defRPr/>
            </a:pPr>
            <a:r>
              <a:rPr lang="en-US" sz="1100" dirty="0">
                <a:solidFill>
                  <a:srgbClr val="5F5F5F"/>
                </a:solidFill>
                <a:latin typeface="Calibri" panose="020F0502020204030204" pitchFamily="34" charset="0"/>
              </a:rPr>
              <a:t>[Viral suppression was defined as &lt;200 copies/mL on the most recent VL test in 2016. Residence was based on most recent known address as of year-end 2016.]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68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Suggested speaker notes: </a:t>
            </a:r>
          </a:p>
          <a:p>
            <a:r>
              <a:rPr lang="en-US" baseline="0" dirty="0"/>
              <a:t>Most of the preceding slides have highlighted outcomes along the HIV Care Cascade: this slide is just a quick acknowledgement that we are starting to look much more closely at HCV Care Cascade outcomes, especially as we strive to improve access to HCV care and treatment throughout the U.S. Although we don’t have the same data and reporting systems in place for HCV at this time (compared to HIV), various studies have been published describing outcomes among specific cohorts of PWID/people with substance use disorders.  Essentially all of them find HCV-specific health disparities affecting substance-involved populations.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58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notes:</a:t>
            </a:r>
          </a:p>
          <a:p>
            <a:r>
              <a:rPr lang="en-US" dirty="0"/>
              <a:t>As we wrap up, I’ll leave people with some</a:t>
            </a:r>
            <a:r>
              <a:rPr lang="en-US" baseline="0" dirty="0"/>
              <a:t> friendly challenges to chew on, in the hopes that we have at least piqued your interest at becoming a champion for HIV and hepatitis C.  I really cannot overstate the following: if you’re already providing substance use care, you are incredibly well-positioned to help us end the HIV and HCV epidemics.  For those of you who are already deep into the harm reduction space, consider implementing on-site HIV AND HCV screening at regular intervals for your clients.  If you’re already universally screening for both HIV and HCV, consider offering </a:t>
            </a:r>
            <a:r>
              <a:rPr lang="en-US" baseline="0" dirty="0" err="1"/>
              <a:t>PrEP</a:t>
            </a:r>
            <a:r>
              <a:rPr lang="en-US" baseline="0" dirty="0"/>
              <a:t> as an additional intervention to prevent HIV.  If you’re already screening and offering </a:t>
            </a:r>
            <a:r>
              <a:rPr lang="en-US" baseline="0" dirty="0" err="1"/>
              <a:t>PrEP</a:t>
            </a:r>
            <a:r>
              <a:rPr lang="en-US" baseline="0" dirty="0"/>
              <a:t>, consider integrating on-site HIV and HCV treatment into your program, rather than referring to a separate provider.  Much evidence shows that integrated, co-located HIV/HCV care can vastly improve engagement in care and increase treatment success rates.</a:t>
            </a:r>
          </a:p>
          <a:p>
            <a:endParaRPr lang="en-US" dirty="0"/>
          </a:p>
          <a:p>
            <a:r>
              <a:rPr lang="en-US" dirty="0"/>
              <a:t>Also,</a:t>
            </a:r>
            <a:r>
              <a:rPr lang="en-US" baseline="0" dirty="0"/>
              <a:t> there is one final point to mention in closing.  Much of this particular presentation has been focused on integrating HIV-HCV care into substance use settings.  It’s important to acknowledge that integration does not go in only one direction.  Substance use care also needs to be integrated into HIV-HCV programs, and there are MANY ways to address areas of unmet need with regard to the provision of substance use care within HIV-HCV care settings.  This includes increasing screening for substance use, counseling on risk/harm reduction, increasing clinician motivation and capacity to offer and manage medications for SUD treatment, and strengthening linkages between HIV-HCV and local substance use programs.  If this is something that inspires and motivates you, please reach out to me/us after this presentation, and our organizations (NAHEWD/AETC) would be happy to work with you to bring your experience and passion to HIV-HCV care providers.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89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Suggested speaker notes:</a:t>
            </a:r>
          </a:p>
          <a:p>
            <a:r>
              <a:rPr lang="en-US" sz="2400" dirty="0"/>
              <a:t>Here are some select resources on the topic we covered today.</a:t>
            </a:r>
          </a:p>
          <a:p>
            <a:endParaRPr lang="en-US" sz="2400" dirty="0"/>
          </a:p>
          <a:p>
            <a:r>
              <a:rPr lang="en-US" sz="2400" dirty="0"/>
              <a:t>As some</a:t>
            </a:r>
            <a:r>
              <a:rPr lang="en-US" sz="2400" baseline="0" dirty="0"/>
              <a:t> of you may already know, </a:t>
            </a:r>
            <a:r>
              <a:rPr lang="en-US" sz="2400" dirty="0"/>
              <a:t>ORN provides local, experienced consultants to help you</a:t>
            </a:r>
            <a:r>
              <a:rPr lang="en-US" sz="2400" baseline="0" dirty="0"/>
              <a:t> address</a:t>
            </a:r>
            <a:r>
              <a:rPr lang="en-US" sz="2400" dirty="0"/>
              <a:t> prevention, treatment, and recovery for</a:t>
            </a:r>
            <a:r>
              <a:rPr lang="en-US" sz="2400" baseline="0" dirty="0"/>
              <a:t> persons with</a:t>
            </a:r>
            <a:r>
              <a:rPr lang="en-US" sz="2400" dirty="0"/>
              <a:t> opioid use disorders.  ORN accepts requests for education and training.  Examples of TA requests include:</a:t>
            </a:r>
            <a:r>
              <a:rPr lang="en-US" sz="2400" baseline="0" dirty="0"/>
              <a:t> </a:t>
            </a:r>
            <a:r>
              <a:rPr lang="en-US" sz="2000" dirty="0"/>
              <a:t>Substance Use Prevention; Medications for Addiction Treatment (MAT) Waiver Training;</a:t>
            </a:r>
            <a:r>
              <a:rPr lang="en-US" sz="2000" baseline="0" dirty="0"/>
              <a:t> </a:t>
            </a:r>
            <a:r>
              <a:rPr lang="en-US" sz="2000" dirty="0"/>
              <a:t>In-person and/or webinar trainings (topics have included Treating OUD, HIV and OUD);</a:t>
            </a:r>
            <a:r>
              <a:rPr lang="en-US" sz="2000" baseline="0" dirty="0"/>
              <a:t> </a:t>
            </a:r>
            <a:r>
              <a:rPr lang="en-US" sz="2000" dirty="0"/>
              <a:t>Assistance with creating a strategic plan; and</a:t>
            </a:r>
            <a:r>
              <a:rPr lang="en-US" sz="2000" baseline="0" dirty="0"/>
              <a:t> </a:t>
            </a:r>
            <a:r>
              <a:rPr lang="en-US" sz="2000" dirty="0"/>
              <a:t>Assistance with creating peer support programs.</a:t>
            </a:r>
            <a:r>
              <a:rPr lang="en-US" sz="2000" baseline="0" dirty="0"/>
              <a:t>  To submit a request to ORN, visit https://opioidresponsenetwork.org and click on the “Submit a Request” button at the top right.</a:t>
            </a:r>
            <a:endParaRPr lang="en-US" sz="20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40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12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17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speaker name(s), title/role/organization, date of presentation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44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support</a:t>
            </a:r>
            <a:r>
              <a:rPr lang="en-US" baseline="0" dirty="0"/>
              <a:t> text indicating SAMHSA funding (AAAP is primary recipient for STR-TA/ORN)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9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for this initial/short</a:t>
            </a:r>
            <a:r>
              <a:rPr lang="en-US" baseline="0" dirty="0"/>
              <a:t> slide deck on HIV-HCV 101 for substance use providers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37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“Call to action”: substance</a:t>
            </a:r>
            <a:r>
              <a:rPr lang="en-US" baseline="0" dirty="0"/>
              <a:t> use providers fill a critical role in addressing HIV and HCV (both prevention and treatment)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Infographic from </a:t>
            </a:r>
            <a:r>
              <a:rPr lang="en-US" dirty="0"/>
              <a:t>https://hepvu.org/resources/opioids/ (</a:t>
            </a:r>
            <a:r>
              <a:rPr lang="en-US" sz="1200" b="0" i="0" kern="1200" dirty="0" err="1">
                <a:solidFill>
                  <a:schemeClr val="tx1"/>
                </a:solidFill>
                <a:effectLst/>
                <a:latin typeface="+mn-lt"/>
                <a:ea typeface="+mn-ea"/>
                <a:cs typeface="+mn-cs"/>
              </a:rPr>
              <a:t>HepVu</a:t>
            </a:r>
            <a:r>
              <a:rPr lang="en-US" sz="1200" b="0" i="0" kern="1200" dirty="0">
                <a:solidFill>
                  <a:schemeClr val="tx1"/>
                </a:solidFill>
                <a:effectLst/>
                <a:latin typeface="+mn-lt"/>
                <a:ea typeface="+mn-ea"/>
                <a:cs typeface="+mn-cs"/>
              </a:rPr>
              <a:t> is presented by Emory University’s Rollins School of Public Health in partnership with Gilead Sciences, Inc.)</a:t>
            </a:r>
            <a:endParaRPr lang="en-US" dirty="0"/>
          </a:p>
          <a:p>
            <a:endParaRPr lang="en-US" dirty="0"/>
          </a:p>
          <a:p>
            <a:r>
              <a:rPr lang="en-US" sz="3100" dirty="0"/>
              <a:t>Suggested speaker notes</a:t>
            </a:r>
            <a:r>
              <a:rPr lang="en-US" sz="3100" baseline="0" dirty="0"/>
              <a:t>:</a:t>
            </a:r>
          </a:p>
          <a:p>
            <a:r>
              <a:rPr lang="en-US" sz="3100" dirty="0"/>
              <a:t>Substance use providers are critical to addressing HIV and HCV: s</a:t>
            </a:r>
            <a:r>
              <a:rPr lang="en-US" sz="2600" dirty="0"/>
              <a:t>ubstance use, particularly IDU, increases risk for acquiring HIV and HCV.</a:t>
            </a:r>
            <a:r>
              <a:rPr lang="en-US" sz="2600" baseline="0" dirty="0"/>
              <a:t>  </a:t>
            </a:r>
            <a:r>
              <a:rPr lang="en-US" sz="2600" dirty="0"/>
              <a:t>Screening/testing and timely linkage to care are the first steps in fully realizing HIV and HCV “treatment as prevention”.  Additionally,</a:t>
            </a:r>
            <a:r>
              <a:rPr lang="en-US" sz="2600" baseline="0" dirty="0"/>
              <a:t> o</a:t>
            </a:r>
            <a:r>
              <a:rPr lang="en-US" sz="2600" dirty="0"/>
              <a:t>pioid and other substance use as well as co-occurring conditions (e.g., chronic pain, psychiatric disorders) disproportionately impact HIV and HCV affected communities.</a:t>
            </a:r>
            <a:r>
              <a:rPr lang="en-US" sz="2600" baseline="0" dirty="0"/>
              <a:t>  There is strong evidence base that indicates</a:t>
            </a:r>
            <a:r>
              <a:rPr lang="en-US" sz="2600" dirty="0"/>
              <a:t> </a:t>
            </a:r>
            <a:r>
              <a:rPr lang="en-US" sz="2600" b="1" dirty="0"/>
              <a:t>treatment of substance use disorders improves HIV and HCV-related health outcomes</a:t>
            </a:r>
            <a:r>
              <a:rPr lang="en-US" sz="2600" baseline="30000" dirty="0"/>
              <a:t>1-2.</a:t>
            </a:r>
            <a:r>
              <a:rPr lang="en-US" sz="2600" baseline="0" dirty="0"/>
              <a:t>  </a:t>
            </a:r>
            <a:r>
              <a:rPr lang="en-US" sz="3100" dirty="0">
                <a:solidFill>
                  <a:schemeClr val="accent1"/>
                </a:solidFill>
              </a:rPr>
              <a:t>2015 marked the first time in 20 years where U.S. estimates of HIV diagnoses attributed to IDU </a:t>
            </a:r>
            <a:r>
              <a:rPr lang="en-US" sz="3100" b="1" u="sng" dirty="0">
                <a:solidFill>
                  <a:schemeClr val="accent1"/>
                </a:solidFill>
              </a:rPr>
              <a:t>increased</a:t>
            </a:r>
            <a:r>
              <a:rPr lang="en-US" sz="3100" dirty="0">
                <a:solidFill>
                  <a:schemeClr val="accent1"/>
                </a:solidFill>
              </a:rPr>
              <a:t>: this was largely associated with the opioid epidemic, although methamphetamine</a:t>
            </a:r>
            <a:r>
              <a:rPr lang="en-US" sz="3100" baseline="0" dirty="0">
                <a:solidFill>
                  <a:schemeClr val="accent1"/>
                </a:solidFill>
              </a:rPr>
              <a:t> use has also played a key role in new infections</a:t>
            </a:r>
            <a:r>
              <a:rPr lang="en-US" sz="3100" baseline="30000" dirty="0">
                <a:solidFill>
                  <a:schemeClr val="accent1"/>
                </a:solidFill>
              </a:rPr>
              <a:t>3</a:t>
            </a:r>
            <a:r>
              <a:rPr lang="en-US" sz="3100" baseline="0" dirty="0">
                <a:solidFill>
                  <a:schemeClr val="accent1"/>
                </a:solidFill>
              </a:rPr>
              <a:t>.  </a:t>
            </a:r>
            <a:r>
              <a:rPr lang="en-US" sz="2600" dirty="0">
                <a:solidFill>
                  <a:schemeClr val="accent1"/>
                </a:solidFill>
              </a:rPr>
              <a:t>Acute HCV infections also increased </a:t>
            </a:r>
            <a:r>
              <a:rPr lang="en-US" sz="2600" b="1" u="sng" dirty="0">
                <a:solidFill>
                  <a:schemeClr val="accent1"/>
                </a:solidFill>
              </a:rPr>
              <a:t>3.5-fold</a:t>
            </a:r>
            <a:r>
              <a:rPr lang="en-US" sz="2600" dirty="0">
                <a:solidFill>
                  <a:schemeClr val="accent1"/>
                </a:solidFill>
              </a:rPr>
              <a:t> between 2010 and 2016, with infections increasing most rapidly among young PWID</a:t>
            </a:r>
            <a:r>
              <a:rPr lang="en-US" sz="2600" baseline="30000" dirty="0">
                <a:solidFill>
                  <a:schemeClr val="accent1"/>
                </a:solidFill>
              </a:rPr>
              <a:t>4</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15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Suggested speaker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It’s important to be</a:t>
            </a:r>
            <a:r>
              <a:rPr lang="en-US" baseline="0" dirty="0"/>
              <a:t> aware of our national goals for ending the HIV and HCV epidemics.  In the February 2019 State of the Union Address, the current Administration announced its goal to end the U.S. HIV epidemic within 10 years.  T</a:t>
            </a:r>
            <a:r>
              <a:rPr lang="en-US" sz="1200" b="0" i="0" kern="1200" dirty="0">
                <a:solidFill>
                  <a:schemeClr val="tx1"/>
                </a:solidFill>
                <a:effectLst/>
                <a:latin typeface="+mn-lt"/>
                <a:ea typeface="+mn-ea"/>
                <a:cs typeface="+mn-cs"/>
              </a:rPr>
              <a:t>he primary goal is to reduce new HIV infections in the U.S. by 75 percent in five years, and by 90 percent by 2030.</a:t>
            </a:r>
            <a:r>
              <a:rPr lang="en-US" sz="1200" b="0" i="0" kern="1200" baseline="0" dirty="0">
                <a:solidFill>
                  <a:schemeClr val="tx1"/>
                </a:solidFill>
                <a:effectLst/>
                <a:latin typeface="+mn-lt"/>
                <a:ea typeface="+mn-ea"/>
                <a:cs typeface="+mn-cs"/>
              </a:rPr>
              <a:t>  For more information on the federal plan, see </a:t>
            </a:r>
            <a:r>
              <a:rPr lang="en-US" dirty="0"/>
              <a:t>https://www.hiv.gov/federal-response/ending-the-hiv-epidemic/overview.  Regarding our</a:t>
            </a:r>
            <a:r>
              <a:rPr lang="en-US" baseline="0" dirty="0"/>
              <a:t> viral hepatitis goals, the </a:t>
            </a:r>
            <a:r>
              <a:rPr lang="en-US" sz="1200" b="1" i="0" u="sng" kern="1200" dirty="0">
                <a:solidFill>
                  <a:schemeClr val="tx1"/>
                </a:solidFill>
                <a:effectLst/>
                <a:latin typeface="+mn-lt"/>
                <a:ea typeface="+mn-ea"/>
                <a:cs typeface="+mn-cs"/>
                <a:hlinkClick r:id="rId3"/>
              </a:rPr>
              <a:t>National Viral Hepatitis Action Plan 2017-2020</a:t>
            </a:r>
            <a:r>
              <a:rPr lang="en-US" sz="1200" b="0" i="0" kern="1200" dirty="0">
                <a:solidFill>
                  <a:schemeClr val="tx1"/>
                </a:solidFill>
                <a:effectLst/>
                <a:latin typeface="+mn-lt"/>
                <a:ea typeface="+mn-ea"/>
                <a:cs typeface="+mn-cs"/>
              </a:rPr>
              <a:t> is our</a:t>
            </a:r>
            <a:r>
              <a:rPr lang="en-US" sz="1200" b="0" i="0" kern="1200" baseline="0" dirty="0">
                <a:solidFill>
                  <a:schemeClr val="tx1"/>
                </a:solidFill>
                <a:effectLst/>
                <a:latin typeface="+mn-lt"/>
                <a:ea typeface="+mn-ea"/>
                <a:cs typeface="+mn-cs"/>
              </a:rPr>
              <a:t> current national “guidebook” that includes a plan outlining the </a:t>
            </a:r>
            <a:r>
              <a:rPr lang="en-US" sz="1200" b="0" i="0" kern="1200" dirty="0">
                <a:solidFill>
                  <a:schemeClr val="tx1"/>
                </a:solidFill>
                <a:effectLst/>
                <a:latin typeface="+mn-lt"/>
                <a:ea typeface="+mn-ea"/>
                <a:cs typeface="+mn-cs"/>
              </a:rPr>
              <a:t>four major goals shown here.  The Action Plan also includes strategies to achieve those goals and indicators to help track progress between now and 2020.  For more information on the national</a:t>
            </a:r>
            <a:r>
              <a:rPr lang="en-US" sz="1200" b="0" i="0" kern="1200" baseline="0" dirty="0">
                <a:solidFill>
                  <a:schemeClr val="tx1"/>
                </a:solidFill>
                <a:effectLst/>
                <a:latin typeface="+mn-lt"/>
                <a:ea typeface="+mn-ea"/>
                <a:cs typeface="+mn-cs"/>
              </a:rPr>
              <a:t> viral hepatitis plan, see </a:t>
            </a:r>
            <a:r>
              <a:rPr lang="en-US" dirty="0"/>
              <a:t>https://www.hhs.gov/hepatitis/viral-hepatitis-action-plan/index.html</a:t>
            </a:r>
            <a:r>
              <a:rPr lang="en-US" sz="1200" b="0" i="0" kern="1200" baseline="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Viral</a:t>
            </a:r>
            <a:r>
              <a:rPr lang="en-US" sz="1200" b="0" i="0" kern="1200" baseline="0" dirty="0">
                <a:solidFill>
                  <a:schemeClr val="tx1"/>
                </a:solidFill>
                <a:effectLst/>
                <a:latin typeface="+mn-lt"/>
                <a:ea typeface="+mn-ea"/>
                <a:cs typeface="+mn-cs"/>
              </a:rPr>
              <a:t> Hepatitis Action Plan</a:t>
            </a:r>
            <a:r>
              <a:rPr lang="en-US" sz="1200" b="0" i="0" kern="1200" dirty="0">
                <a:solidFill>
                  <a:schemeClr val="tx1"/>
                </a:solidFill>
                <a:effectLst/>
                <a:latin typeface="+mn-lt"/>
                <a:ea typeface="+mn-ea"/>
                <a:cs typeface="+mn-cs"/>
              </a:rPr>
              <a:t> was developed collaboratively by more than 20 federal partners from the U.S. Departments of Health and Human Services, Housing and Urban Development, Justice, and Veterans Affairs with input from nonfederal stakeholders.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29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2600" dirty="0"/>
              <a:t>Suggested</a:t>
            </a:r>
            <a:r>
              <a:rPr lang="en-US" sz="2600" baseline="0" dirty="0"/>
              <a:t> speaker notes:</a:t>
            </a:r>
          </a:p>
          <a:p>
            <a:r>
              <a:rPr lang="en-US" sz="2600" baseline="0" dirty="0"/>
              <a:t>Some of you may have seen this map, which was released in 2016 (citation viewable via link).  The map describes projected c</a:t>
            </a:r>
            <a:r>
              <a:rPr lang="en-US" sz="1200" b="0" i="0" kern="1200" dirty="0">
                <a:solidFill>
                  <a:schemeClr val="tx1"/>
                </a:solidFill>
                <a:effectLst/>
                <a:latin typeface="+mn-lt"/>
                <a:ea typeface="+mn-ea"/>
                <a:cs typeface="+mn-cs"/>
              </a:rPr>
              <a:t>ounty-level vulnerability to rapid dissemination of HIV/HCV infections among persons</a:t>
            </a:r>
            <a:r>
              <a:rPr lang="en-US" sz="1200" b="0" i="0" kern="1200" baseline="0" dirty="0">
                <a:solidFill>
                  <a:schemeClr val="tx1"/>
                </a:solidFill>
                <a:effectLst/>
                <a:latin typeface="+mn-lt"/>
                <a:ea typeface="+mn-ea"/>
                <a:cs typeface="+mn-cs"/>
              </a:rPr>
              <a:t> who inject drugs a well as j</a:t>
            </a:r>
            <a:r>
              <a:rPr lang="en-US" sz="1200" b="0" i="0" kern="1200" dirty="0">
                <a:solidFill>
                  <a:schemeClr val="tx1"/>
                </a:solidFill>
                <a:effectLst/>
                <a:latin typeface="+mn-lt"/>
                <a:ea typeface="+mn-ea"/>
                <a:cs typeface="+mn-cs"/>
              </a:rPr>
              <a:t>urisdictions determined to be experiencing or at-risk of significant increases in hepatitis infection or an HIV outbreak due to IDU.  CDC was involved with this analysis.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Map highlights the top 220 vulnerable counties in 26 states and jurisdictions determined to be experiencing or at-risk of outbreaks (States/Territories: 34,</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Select Counties: 7)]</a:t>
            </a:r>
          </a:p>
          <a:p>
            <a:endParaRPr lang="en-US" sz="26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t>Since Scott County, clusters of diagnoses have been described (primarily among networks of PWID) in:</a:t>
            </a:r>
            <a:r>
              <a:rPr lang="en-US" sz="2600" baseline="0" dirty="0"/>
              <a:t> </a:t>
            </a:r>
            <a:r>
              <a:rPr lang="en-US" sz="1400" dirty="0"/>
              <a:t>Seattle,</a:t>
            </a:r>
            <a:r>
              <a:rPr lang="en-US" sz="1400" baseline="0" dirty="0"/>
              <a:t> </a:t>
            </a:r>
            <a:r>
              <a:rPr lang="en-US" sz="1400" dirty="0"/>
              <a:t>Montana,</a:t>
            </a:r>
            <a:r>
              <a:rPr lang="en-US" sz="1400" baseline="0" dirty="0"/>
              <a:t> </a:t>
            </a:r>
            <a:r>
              <a:rPr lang="en-US" sz="1400" dirty="0"/>
              <a:t>Northern Massachusetts,</a:t>
            </a:r>
            <a:r>
              <a:rPr lang="en-US" sz="1400" baseline="0" dirty="0"/>
              <a:t> and </a:t>
            </a:r>
            <a:r>
              <a:rPr lang="en-US" sz="1400" dirty="0"/>
              <a:t>Florida.  As recently as</a:t>
            </a:r>
            <a:r>
              <a:rPr lang="en-US" sz="1400" baseline="0" dirty="0"/>
              <a:t> September of 2019, a new HCV outbreak was identified in Cabell County, </a:t>
            </a:r>
            <a:r>
              <a:rPr lang="en-US" sz="1400" dirty="0"/>
              <a:t>West Virginia</a:t>
            </a:r>
            <a:r>
              <a:rPr lang="en-US" sz="1400" baseline="0" dirty="0"/>
              <a:t> (</a:t>
            </a:r>
            <a:r>
              <a:rPr lang="en-US" sz="1400" dirty="0">
                <a:hlinkClick r:id="rId3"/>
              </a:rPr>
              <a:t>https://www.politico.com/story/2019/09/02/hiv-opiods-cabell-west-virginia-1668389</a:t>
            </a:r>
            <a:r>
              <a:rPr lang="en-US" sz="1400" dirty="0"/>
              <a:t>).  It is important to note</a:t>
            </a:r>
            <a:r>
              <a:rPr lang="en-US" sz="1400" baseline="0" dirty="0"/>
              <a:t> that a</a:t>
            </a:r>
            <a:r>
              <a:rPr lang="en-US" sz="2400" dirty="0"/>
              <a:t>s of early 2018, only 18 of the 220 “vulnerable” counties had syringe exchange programs in</a:t>
            </a:r>
            <a:r>
              <a:rPr lang="en-US" sz="2400" baseline="0" dirty="0"/>
              <a:t> place, highlighting an area of critically unmet need.</a:t>
            </a:r>
            <a:r>
              <a:rPr lang="en-US" sz="240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461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notes:</a:t>
            </a:r>
          </a:p>
          <a:p>
            <a:r>
              <a:rPr lang="en-US" dirty="0"/>
              <a:t>For those of you who might be thinking “I can’t be an HIV/HCV provider”,</a:t>
            </a:r>
            <a:r>
              <a:rPr lang="en-US" baseline="0" dirty="0"/>
              <a:t> I’m hoping today’s short presentation can convince you otherwise.  Substance use care and HIV/HCV care have fundamentally similar approaches and core principles that we have tried to depict here.  </a:t>
            </a:r>
          </a:p>
          <a:p>
            <a:endParaRPr lang="en-US" baseline="0" dirty="0"/>
          </a:p>
          <a:p>
            <a:r>
              <a:rPr lang="en-US" baseline="0" dirty="0"/>
              <a:t>For all of these conditions, the thing of primary importance is to always ensure the patient is at the center of any decision-making.  For many patients, even engaging in care with a clinical professional can be a stigmatizing experience.  Ambivalence towards treatment can be quite common, and we recommend that providers always strive to emphasize positive changes and “meet the patient where they’re at”.  </a:t>
            </a:r>
          </a:p>
          <a:p>
            <a:r>
              <a:rPr lang="en-US" baseline="0" dirty="0"/>
              <a:t>One important component of harm reduction is remaining focused on patient safety and well-being rather than prioritizing abstinence or absolute avoidance of certain behaviors.  </a:t>
            </a:r>
          </a:p>
          <a:p>
            <a:r>
              <a:rPr lang="en-US" baseline="0" dirty="0"/>
              <a:t>In terms of treatment, although there are some differences in our specific approaches to HCV, HIV, and substance use disorders, the commonalities are probably more significant than any differences.  Treatment of HCV is short-term and curative, compared to HIV treatment which is life-long and NOT currently curative, and treatment for substance use disorders is often over the long-term.  Despite this, a core evidence-based tenet is that medications play a central role in improving health outcomes.  Beyond the individual patient level, we know that treating HCV, HIV, and substance use leads to improved public health outcomes.  For example, with HIV, we can now fully embrace “U=U”, or the fact that someone who is living with HIV and has an undetectable VL on ARVs does not transmit HIV to their sex partners.  </a:t>
            </a:r>
          </a:p>
          <a:p>
            <a:endParaRPr lang="en-US" baseline="0" dirty="0"/>
          </a:p>
          <a:p>
            <a:r>
              <a:rPr lang="en-US" baseline="0" dirty="0"/>
              <a:t>Importantly, we should try to minimize barriers to accessing care, be prepared to start treatment as soon as we have identified one of these conditions, and have reliable ways to stay in contact with our patients and other members of the care team, for example pharmacies.  On the “prevention side”, it’s important to note we have effective means of preventing HIV, HCV, and substance use disorders.  Regular screening is arguably one of the most important elements of prevention, and if you take home nothing else today, please remember to regularly screen for HIV and HCV.  </a:t>
            </a:r>
          </a:p>
          <a:p>
            <a:endParaRPr lang="en-US" baseline="0" dirty="0"/>
          </a:p>
          <a:p>
            <a:r>
              <a:rPr lang="en-US" baseline="0" dirty="0"/>
              <a:t>For HIV, additional biomedical prevention interventions have proven effective- hopefully by now you have heard of pre-exposure prophylaxis, which is a medication that can be taken to prevent acquisition of HIV.  There is substantial evidence on the effectiveness of </a:t>
            </a:r>
            <a:r>
              <a:rPr lang="en-US" baseline="0" dirty="0" err="1"/>
              <a:t>PrEP</a:t>
            </a:r>
            <a:r>
              <a:rPr lang="en-US" baseline="0" dirty="0"/>
              <a:t>, and now we need to ensure that more patients/communities are aware of </a:t>
            </a:r>
            <a:r>
              <a:rPr lang="en-US" baseline="0" dirty="0" err="1"/>
              <a:t>PrEP</a:t>
            </a:r>
            <a:r>
              <a:rPr lang="en-US" baseline="0" dirty="0"/>
              <a:t>, and have access to it if they are interested.  Finally, linkage to care is crucial: ways to help improve and maintain engagement in care include early discussions with patients about any barriers and facilitators they are experiencing (or anticipate experiencing).  Case managers and navigators can also be incredibly helpful.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7164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14400" y="1346948"/>
            <a:ext cx="103632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14400" y="4282764"/>
            <a:ext cx="103632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914400" y="1484779"/>
            <a:ext cx="103632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a:grpSpLocks noChangeAspect="1"/>
          </p:cNvGrpSpPr>
          <p:nvPr/>
        </p:nvGrpSpPr>
        <p:grpSpPr>
          <a:xfrm>
            <a:off x="9646373" y="4107023"/>
            <a:ext cx="12192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1012444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April 22, 2020</a:t>
            </a:fld>
            <a:endParaRPr lang="en-US"/>
          </a:p>
        </p:txBody>
      </p:sp>
      <p:sp>
        <p:nvSpPr>
          <p:cNvPr id="5" name="Footer Placeholder 4"/>
          <p:cNvSpPr>
            <a:spLocks noGrp="1"/>
          </p:cNvSpPr>
          <p:nvPr>
            <p:ph type="ftr" sz="quarter" idx="11"/>
          </p:nvPr>
        </p:nvSpPr>
        <p:spPr>
          <a:xfrm>
            <a:off x="1083740" y="6272786"/>
            <a:ext cx="6327648" cy="365125"/>
          </a:xfrm>
        </p:spPr>
        <p:txBody>
          <a:bodyPr/>
          <a:lstStyle/>
          <a:p>
            <a:pPr algn="r"/>
            <a:endParaRPr lang="en-US" dirty="0"/>
          </a:p>
        </p:txBody>
      </p:sp>
      <p:sp>
        <p:nvSpPr>
          <p:cNvPr id="6" name="Slide Number Placeholder 5"/>
          <p:cNvSpPr>
            <a:spLocks noGrp="1"/>
          </p:cNvSpPr>
          <p:nvPr>
            <p:ph type="sldNum" sz="quarter" idx="12"/>
          </p:nvPr>
        </p:nvSpPr>
        <p:spPr>
          <a:xfrm>
            <a:off x="9659041" y="4227195"/>
            <a:ext cx="1193868" cy="640080"/>
          </a:xfrm>
        </p:spPr>
        <p:txBody>
          <a:bodyPr/>
          <a:lstStyle>
            <a:lvl1pPr>
              <a:defRPr sz="2800" b="1"/>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pic>
        <p:nvPicPr>
          <p:cNvPr id="13" name="Picture 12" descr="NAHEWD_final_logo.jpg">
            <a:extLst>
              <a:ext uri="{FF2B5EF4-FFF2-40B4-BE49-F238E27FC236}">
                <a16:creationId xmlns:a16="http://schemas.microsoft.com/office/drawing/2014/main" id="{F32F12E3-44B5-2E40-B66E-33A65EF6FA72}"/>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39529" y="579599"/>
            <a:ext cx="9225068" cy="2365553"/>
          </a:xfrm>
          <a:prstGeom prst="rect">
            <a:avLst/>
          </a:prstGeom>
          <a:ln w="57150" cmpd="sng">
            <a:solidFill>
              <a:schemeClr val="accent2">
                <a:lumMod val="75000"/>
                <a:lumOff val="25000"/>
              </a:schemeClr>
            </a:solidFill>
          </a:ln>
        </p:spPr>
      </p:pic>
    </p:spTree>
    <p:extLst>
      <p:ext uri="{BB962C8B-B14F-4D97-AF65-F5344CB8AC3E}">
        <p14:creationId xmlns:p14="http://schemas.microsoft.com/office/powerpoint/2010/main" val="75791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A24CD3-204F-4468-8EE4-28A6668D006A}" type="datetimeFigureOut">
              <a:rPr lang="en-US" smtClean="0"/>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69517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A24CD3-204F-4468-8EE4-28A6668D006A}" type="datetimeFigureOut">
              <a:rPr lang="en-US" smtClean="0"/>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45586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12192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559624"/>
            <a:ext cx="103632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2277691"/>
            <a:ext cx="85344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3067" y="4748981"/>
            <a:ext cx="4545867" cy="1692889"/>
          </a:xfrm>
          <a:prstGeom prst="rect">
            <a:avLst/>
          </a:prstGeom>
        </p:spPr>
      </p:pic>
    </p:spTree>
    <p:extLst>
      <p:ext uri="{BB962C8B-B14F-4D97-AF65-F5344CB8AC3E}">
        <p14:creationId xmlns:p14="http://schemas.microsoft.com/office/powerpoint/2010/main" val="361912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p:txBody>
          <a:bodyPr/>
          <a:lstStyle>
            <a:lvl1pPr>
              <a:defRPr baseline="0"/>
            </a:lvl1pPr>
          </a:lstStyle>
          <a:p>
            <a:pPr lvl="0"/>
            <a:endParaRPr lang="en-US" dirty="0"/>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691860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08540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15495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05063"/>
            <a:ext cx="5386917"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05063"/>
            <a:ext cx="5389033"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64654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6" name="Chart Placeholder 5"/>
          <p:cNvSpPr>
            <a:spLocks noGrp="1"/>
          </p:cNvSpPr>
          <p:nvPr>
            <p:ph type="chart" sz="quarter" idx="13"/>
          </p:nvPr>
        </p:nvSpPr>
        <p:spPr>
          <a:xfrm>
            <a:off x="1343252" y="1900238"/>
            <a:ext cx="9497483" cy="3757612"/>
          </a:xfrm>
        </p:spPr>
        <p:txBody>
          <a:bodyPr/>
          <a:lstStyle/>
          <a:p>
            <a:endParaRPr lang="en-US"/>
          </a:p>
        </p:txBody>
      </p:sp>
    </p:spTree>
    <p:extLst>
      <p:ext uri="{BB962C8B-B14F-4D97-AF65-F5344CB8AC3E}">
        <p14:creationId xmlns:p14="http://schemas.microsoft.com/office/powerpoint/2010/main" val="313213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4" name="Table Placeholder 3"/>
          <p:cNvSpPr>
            <a:spLocks noGrp="1"/>
          </p:cNvSpPr>
          <p:nvPr>
            <p:ph type="tbl" sz="quarter" idx="13"/>
          </p:nvPr>
        </p:nvSpPr>
        <p:spPr>
          <a:xfrm>
            <a:off x="1049867" y="1837187"/>
            <a:ext cx="9948333" cy="3935412"/>
          </a:xfrm>
        </p:spPr>
        <p:txBody>
          <a:bodyPr/>
          <a:lstStyle/>
          <a:p>
            <a:endParaRPr lang="en-US"/>
          </a:p>
        </p:txBody>
      </p:sp>
    </p:spTree>
    <p:extLst>
      <p:ext uri="{BB962C8B-B14F-4D97-AF65-F5344CB8AC3E}">
        <p14:creationId xmlns:p14="http://schemas.microsoft.com/office/powerpoint/2010/main" val="2629533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405740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6A3A3-94A6-4E5B-AF39-173ACA3E61CC}" type="datetime2">
              <a:rPr lang="en-US" smtClean="0"/>
              <a:t>Wednesday, April 22,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
        <p:nvSpPr>
          <p:cNvPr id="10" name="Rectangle 9">
            <a:extLst>
              <a:ext uri="{FF2B5EF4-FFF2-40B4-BE49-F238E27FC236}">
                <a16:creationId xmlns:a16="http://schemas.microsoft.com/office/drawing/2014/main" id="{61A0D124-AAFE-AD4F-8E33-D23845AAA5F1}"/>
              </a:ext>
            </a:extLst>
          </p:cNvPr>
          <p:cNvSpPr/>
          <p:nvPr userDrawn="1"/>
        </p:nvSpPr>
        <p:spPr>
          <a:xfrm>
            <a:off x="0" y="0"/>
            <a:ext cx="243824" cy="56764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1" name="Picture 10" descr="NAHEWD_final_logo.jpg">
            <a:extLst>
              <a:ext uri="{FF2B5EF4-FFF2-40B4-BE49-F238E27FC236}">
                <a16:creationId xmlns:a16="http://schemas.microsoft.com/office/drawing/2014/main" id="{B036C455-CE4E-C34F-9A38-D07F64568F3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9908" y="6090940"/>
            <a:ext cx="2738592" cy="660205"/>
          </a:xfrm>
          <a:prstGeom prst="rect">
            <a:avLst/>
          </a:prstGeom>
          <a:ln w="28575" cmpd="sng">
            <a:solidFill>
              <a:srgbClr val="C00202"/>
            </a:solidFill>
          </a:ln>
        </p:spPr>
      </p:pic>
    </p:spTree>
    <p:extLst>
      <p:ext uri="{BB962C8B-B14F-4D97-AF65-F5344CB8AC3E}">
        <p14:creationId xmlns:p14="http://schemas.microsoft.com/office/powerpoint/2010/main" val="1883018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83492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12192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1"/>
            <a:ext cx="12192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87542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19"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27"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val="0"/>
              </a:ext>
            </a:extLst>
          </a:blip>
          <a:srcRect t="88649"/>
          <a:stretch/>
        </p:blipFill>
        <p:spPr>
          <a:xfrm>
            <a:off x="0" y="6705603"/>
            <a:ext cx="12190928" cy="162732"/>
          </a:xfrm>
          <a:prstGeom prst="rect">
            <a:avLst/>
          </a:prstGeom>
        </p:spPr>
      </p:pic>
      <p:pic>
        <p:nvPicPr>
          <p:cNvPr id="6" name="Picture 5"/>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83"/>
            <a:ext cx="1582821" cy="919829"/>
          </a:xfrm>
          <a:prstGeom prst="rect">
            <a:avLst/>
          </a:prstGeom>
        </p:spPr>
      </p:pic>
    </p:spTree>
    <p:extLst>
      <p:ext uri="{BB962C8B-B14F-4D97-AF65-F5344CB8AC3E}">
        <p14:creationId xmlns:p14="http://schemas.microsoft.com/office/powerpoint/2010/main" val="42888482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2165773" y="5020056"/>
            <a:ext cx="905256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8" y="6272786"/>
            <a:ext cx="2644309" cy="365125"/>
          </a:xfrm>
        </p:spPr>
        <p:txBody>
          <a:bodyPr/>
          <a:lstStyle>
            <a:lvl1pPr>
              <a:defRPr>
                <a:solidFill>
                  <a:schemeClr val="accent1">
                    <a:lumMod val="50000"/>
                  </a:schemeClr>
                </a:solidFill>
              </a:defRPr>
            </a:lvl1pPr>
          </a:lstStyle>
          <a:p>
            <a:fld id="{B1A24CD3-204F-4468-8EE4-28A6668D006A}" type="datetimeFigureOut">
              <a:rPr lang="en-US" smtClean="0"/>
              <a:t>4/22/20</a:t>
            </a:fld>
            <a:endParaRPr lang="en-US"/>
          </a:p>
        </p:txBody>
      </p:sp>
      <p:sp>
        <p:nvSpPr>
          <p:cNvPr id="5" name="Footer Placeholder 4"/>
          <p:cNvSpPr>
            <a:spLocks noGrp="1"/>
          </p:cNvSpPr>
          <p:nvPr>
            <p:ph type="ftr" sz="quarter" idx="11"/>
          </p:nvPr>
        </p:nvSpPr>
        <p:spPr>
          <a:xfrm>
            <a:off x="2181465" y="6272785"/>
            <a:ext cx="6327648"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845149" y="2430623"/>
            <a:ext cx="12192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60600" y="2508607"/>
            <a:ext cx="1188299" cy="720332"/>
          </a:xfrm>
        </p:spPr>
        <p:txBody>
          <a:bodyPr/>
          <a:lstStyle>
            <a:lvl1pPr>
              <a:defRPr sz="2800"/>
            </a:lvl1pPr>
          </a:lstStyle>
          <a:p>
            <a:fld id="{57AF16DE-A0D5-4438-950F-5B1E159C2C28}" type="slidenum">
              <a:rPr lang="en-US" smtClean="0"/>
              <a:t>‹#›</a:t>
            </a:fld>
            <a:endParaRPr lang="en-US"/>
          </a:p>
        </p:txBody>
      </p:sp>
    </p:spTree>
    <p:extLst>
      <p:ext uri="{BB962C8B-B14F-4D97-AF65-F5344CB8AC3E}">
        <p14:creationId xmlns:p14="http://schemas.microsoft.com/office/powerpoint/2010/main" val="425652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2194560"/>
            <a:ext cx="48768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9624" y="2194560"/>
            <a:ext cx="48768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A24CD3-204F-4468-8EE4-28A6668D006A}"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21793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048256"/>
            <a:ext cx="48768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743200"/>
            <a:ext cx="48768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7724" y="2048256"/>
            <a:ext cx="48768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27724" y="2743200"/>
            <a:ext cx="48768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A24CD3-204F-4468-8EE4-28A6668D006A}" type="datetimeFigureOut">
              <a:rPr lang="en-US" smtClean="0"/>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73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1A24CD3-204F-4468-8EE4-28A6668D006A}" type="datetimeFigureOut">
              <a:rPr lang="en-US" smtClean="0"/>
              <a:t>4/22/20</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12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4/22/20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24933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549640" y="685800"/>
            <a:ext cx="32004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11363552" y="6255258"/>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B1A24CD3-204F-4468-8EE4-28A6668D006A}" type="datetimeFigureOut">
              <a:rPr lang="en-US" smtClean="0"/>
              <a:t>4/22/20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06097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549640" y="685800"/>
            <a:ext cx="32004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11363552" y="6255258"/>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B1A24CD3-204F-4468-8EE4-28A6668D006A}" type="datetimeFigureOut">
              <a:rPr lang="en-US" smtClean="0"/>
              <a:t>4/22/20</a:t>
            </a:fld>
            <a:endParaRPr lang="en-US"/>
          </a:p>
        </p:txBody>
      </p:sp>
      <p:sp>
        <p:nvSpPr>
          <p:cNvPr id="10" name="Slide Number Placeholder 9"/>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6141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11363552" y="6255258"/>
            <a:ext cx="524256"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914400" y="484632"/>
            <a:ext cx="103632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121408"/>
            <a:ext cx="103632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4" y="6272786"/>
            <a:ext cx="3273552"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1A24CD3-204F-4468-8EE4-28A6668D006A}" type="datetimeFigureOut">
              <a:rPr lang="en-US" smtClean="0"/>
              <a:t>4/22/20</a:t>
            </a:fld>
            <a:endParaRPr lang="en-US"/>
          </a:p>
        </p:txBody>
      </p:sp>
      <p:sp>
        <p:nvSpPr>
          <p:cNvPr id="5" name="Footer Placeholder 4"/>
          <p:cNvSpPr>
            <a:spLocks noGrp="1"/>
          </p:cNvSpPr>
          <p:nvPr>
            <p:ph type="ftr" sz="quarter" idx="3"/>
          </p:nvPr>
        </p:nvSpPr>
        <p:spPr>
          <a:xfrm>
            <a:off x="914400" y="6272786"/>
            <a:ext cx="6327648"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7AF16DE-A0D5-4438-950F-5B1E159C2C28}" type="slidenum">
              <a:rPr lang="en-US" smtClean="0"/>
              <a:t>‹#›</a:t>
            </a:fld>
            <a:endParaRPr lang="en-US"/>
          </a:p>
        </p:txBody>
      </p:sp>
    </p:spTree>
    <p:extLst>
      <p:ext uri="{BB962C8B-B14F-4D97-AF65-F5344CB8AC3E}">
        <p14:creationId xmlns:p14="http://schemas.microsoft.com/office/powerpoint/2010/main" val="359368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79403"/>
            <a:ext cx="109728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3">
            <a:extLst>
              <a:ext uri="{28A0092B-C50C-407E-A947-70E740481C1C}">
                <a14:useLocalDpi xmlns:a14="http://schemas.microsoft.com/office/drawing/2010/main" val="0"/>
              </a:ext>
            </a:extLst>
          </a:blip>
          <a:srcRect l="2851" t="8784" r="67033" b="8380"/>
          <a:stretch/>
        </p:blipFill>
        <p:spPr>
          <a:xfrm>
            <a:off x="609600" y="6259329"/>
            <a:ext cx="619077" cy="472642"/>
          </a:xfrm>
          <a:prstGeom prst="rect">
            <a:avLst/>
          </a:prstGeom>
        </p:spPr>
      </p:pic>
    </p:spTree>
    <p:extLst>
      <p:ext uri="{BB962C8B-B14F-4D97-AF65-F5344CB8AC3E}">
        <p14:creationId xmlns:p14="http://schemas.microsoft.com/office/powerpoint/2010/main" val="1218347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hyperlink" Target="https://aidsetc.org/directory" TargetMode="External"/><Relationship Id="rId3" Type="http://schemas.openxmlformats.org/officeDocument/2006/relationships/hyperlink" Target="https://www.cdc.gov/hiv/risk/estimates/preventionstrategies.html?deliveryName=USCDC_1046-DM64284" TargetMode="External"/><Relationship Id="rId7" Type="http://schemas.openxmlformats.org/officeDocument/2006/relationships/hyperlink" Target="https://www.hepatitisc.uw.edu/"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www.hiv.uw.edu/" TargetMode="External"/><Relationship Id="rId11" Type="http://schemas.openxmlformats.org/officeDocument/2006/relationships/image" Target="../media/image13.png"/><Relationship Id="rId5" Type="http://schemas.openxmlformats.org/officeDocument/2006/relationships/hyperlink" Target="https://opioidresponsenetwork.org/" TargetMode="External"/><Relationship Id="rId10" Type="http://schemas.openxmlformats.org/officeDocument/2006/relationships/hyperlink" Target="https://aidsetc.org/community/order" TargetMode="External"/><Relationship Id="rId4" Type="http://schemas.openxmlformats.org/officeDocument/2006/relationships/hyperlink" Target="https://www.cdc.gov/hepatitis/hcv/hcvfaq.htm" TargetMode="External"/><Relationship Id="rId9" Type="http://schemas.openxmlformats.org/officeDocument/2006/relationships/hyperlink" Target="nccc.ucsf.edu"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26975517" TargetMode="External"/><Relationship Id="rId13" Type="http://schemas.openxmlformats.org/officeDocument/2006/relationships/hyperlink" Target="https://doi.org/10.1016/j.drugalcdep.2019.02.008" TargetMode="External"/><Relationship Id="rId3" Type="http://schemas.openxmlformats.org/officeDocument/2006/relationships/hyperlink" Target="https://www.ncbi.nlm.nih.gov/pmc/articles/PMC5935219/" TargetMode="External"/><Relationship Id="rId7" Type="http://schemas.openxmlformats.org/officeDocument/2006/relationships/hyperlink" Target="https://www.hhs.gov/hepatitis/action-plan/national-viral-hepatitis-action-plan-overview/index.html" TargetMode="External"/><Relationship Id="rId12" Type="http://schemas.openxmlformats.org/officeDocument/2006/relationships/hyperlink" Target="https://doi.org/10.1080/08897077.2018.1485128" TargetMode="External"/><Relationship Id="rId2" Type="http://schemas.openxmlformats.org/officeDocument/2006/relationships/hyperlink" Target="https://academic.oup.com/jid/article/220/3/346/5426470" TargetMode="External"/><Relationship Id="rId1" Type="http://schemas.openxmlformats.org/officeDocument/2006/relationships/slideLayout" Target="../slideLayouts/slideLayout13.xml"/><Relationship Id="rId6" Type="http://schemas.openxmlformats.org/officeDocument/2006/relationships/hyperlink" Target="https://www.hiv.gov/federal-response/ending-the-hiv-epidemic/overview" TargetMode="External"/><Relationship Id="rId11" Type="http://schemas.openxmlformats.org/officeDocument/2006/relationships/hyperlink" Target="https://www.ncbi.nlm.nih.gov/pubmed/27036115" TargetMode="External"/><Relationship Id="rId5" Type="http://schemas.openxmlformats.org/officeDocument/2006/relationships/hyperlink" Target="https://www.samhsa.gov/sites/default/files/hivhepadvisory_letter-signed.pdf" TargetMode="External"/><Relationship Id="rId10" Type="http://schemas.openxmlformats.org/officeDocument/2006/relationships/hyperlink" Target="https://www.ncbi.nlm.nih.gov/pubmed/27473519" TargetMode="External"/><Relationship Id="rId4" Type="http://schemas.openxmlformats.org/officeDocument/2006/relationships/hyperlink" Target="https://www.kff.org/hivaids/issue-brief/hiv-and-the-opioid-epidemic-5-key-points/" TargetMode="External"/><Relationship Id="rId9" Type="http://schemas.openxmlformats.org/officeDocument/2006/relationships/hyperlink" Target="https://www.ncbi.nlm.nih.gov/pubmed/25934459" TargetMode="Externa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hewd.or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mailto:elazo@nahew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hyperlink" Target="https://www.cdc.gov/pwid/vulnerable-counties-dat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007" y="4300751"/>
            <a:ext cx="6777471" cy="418733"/>
          </a:xfrm>
        </p:spPr>
        <p:txBody>
          <a:bodyPr>
            <a:noAutofit/>
          </a:bodyPr>
          <a:lstStyle/>
          <a:p>
            <a:r>
              <a:rPr lang="en-US" sz="4000" b="1" dirty="0"/>
              <a:t>“Ending the HIV &amp; HCV Epidemics: a critical Role for Substance Use Disorder Providers”</a:t>
            </a:r>
          </a:p>
        </p:txBody>
      </p:sp>
    </p:spTree>
    <p:extLst>
      <p:ext uri="{BB962C8B-B14F-4D97-AF65-F5344CB8AC3E}">
        <p14:creationId xmlns:p14="http://schemas.microsoft.com/office/powerpoint/2010/main" val="296265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Substance use care is not so different from HIV/HCV care: guiding principles</a:t>
            </a:r>
          </a:p>
        </p:txBody>
      </p:sp>
      <p:graphicFrame>
        <p:nvGraphicFramePr>
          <p:cNvPr id="4" name="Content Placeholder 3" descr="N/A (content placeholder)" title="Content Placeholder"/>
          <p:cNvGraphicFramePr>
            <a:graphicFrameLocks noGrp="1"/>
          </p:cNvGraphicFramePr>
          <p:nvPr>
            <p:ph idx="1"/>
          </p:nvPr>
        </p:nvGraphicFramePr>
        <p:xfrm>
          <a:off x="969365" y="1766448"/>
          <a:ext cx="9833546"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Image result for naloxone"/>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libri"/>
            </a:endParaRPr>
          </a:p>
        </p:txBody>
      </p:sp>
      <p:sp>
        <p:nvSpPr>
          <p:cNvPr id="7" name="AutoShape 4" descr="Naloxone Advisory showing inhaler and injection."/>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libri"/>
            </a:endParaRPr>
          </a:p>
        </p:txBody>
      </p:sp>
      <p:pic>
        <p:nvPicPr>
          <p:cNvPr id="1029" name="Picture 5" descr="Infographic showing naloxone nasal spray, sterile syringe, bleach " title="Harm reduction - naloxone, NSE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01640" y="2699496"/>
            <a:ext cx="1179020" cy="85817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descr="Picture of HIV pre-exposure medication (blue tablet)" title="PrEP tablet"/>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006612" y="2458073"/>
            <a:ext cx="1294952" cy="69754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descr="Infographic of notepad/pencil: early identification of barriers, facilitators' patient-informed troubleshooting; integrated case management and care navigators" title="Infographic: linkage to car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228443" y="3846278"/>
            <a:ext cx="628650" cy="61436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descr="Infographic of notepad/pencil: early identification of barriers, facilitators' patient-informed troubleshooting; integrated case management and care navigators" title="Infographic: linkage to care"/>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663983" y="5674225"/>
            <a:ext cx="983072" cy="104403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5" name="Picture 11" descr="Infographic of U=U, or &quot;Undetectable = Untransmittable&quot; campaign which aims to help overcome HIV-related stigma by reinforcing message that persons living with HIV who are taking medications with an undetectable viral load do not transmit to their sex partners" title="Infographic: U=U"/>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755506" y="3414672"/>
            <a:ext cx="1351935" cy="108260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descr="Logo for NAHEWD (National Alliance for HIV Education and Workforce Development)" title="NAHEWD Logo">
            <a:extLst>
              <a:ext uri="{FF2B5EF4-FFF2-40B4-BE49-F238E27FC236}">
                <a16:creationId xmlns:a16="http://schemas.microsoft.com/office/drawing/2014/main" id="{631CB7EC-77FD-4222-8E56-C9872D77072A}"/>
              </a:ext>
            </a:extLst>
          </p:cNvPr>
          <p:cNvPicPr>
            <a:picLocks noChangeAspect="1"/>
          </p:cNvPicPr>
          <p:nvPr/>
        </p:nvPicPr>
        <p:blipFill>
          <a:blip r:embed="rId13"/>
          <a:stretch>
            <a:fillRect/>
          </a:stretch>
        </p:blipFill>
        <p:spPr>
          <a:xfrm>
            <a:off x="8758904" y="6196245"/>
            <a:ext cx="1588376" cy="603181"/>
          </a:xfrm>
          <a:prstGeom prst="rect">
            <a:avLst/>
          </a:prstGeom>
        </p:spPr>
      </p:pic>
      <p:sp>
        <p:nvSpPr>
          <p:cNvPr id="3" name="TextBox 2"/>
          <p:cNvSpPr txBox="1"/>
          <p:nvPr/>
        </p:nvSpPr>
        <p:spPr>
          <a:xfrm>
            <a:off x="4666809" y="2673660"/>
            <a:ext cx="301686" cy="369332"/>
          </a:xfrm>
          <a:prstGeom prst="rect">
            <a:avLst/>
          </a:prstGeom>
          <a:noFill/>
        </p:spPr>
        <p:txBody>
          <a:bodyPr wrap="none" rtlCol="0">
            <a:spAutoFit/>
          </a:bodyPr>
          <a:lstStyle/>
          <a:p>
            <a:pPr defTabSz="457200"/>
            <a:r>
              <a:rPr lang="en-US" dirty="0">
                <a:solidFill>
                  <a:prstClr val="white"/>
                </a:solidFill>
                <a:latin typeface="Calibri"/>
              </a:rPr>
              <a:t>1</a:t>
            </a:r>
          </a:p>
        </p:txBody>
      </p:sp>
      <p:sp>
        <p:nvSpPr>
          <p:cNvPr id="13" name="TextBox 12"/>
          <p:cNvSpPr txBox="1"/>
          <p:nvPr/>
        </p:nvSpPr>
        <p:spPr>
          <a:xfrm>
            <a:off x="7068346" y="3955974"/>
            <a:ext cx="301686" cy="369332"/>
          </a:xfrm>
          <a:prstGeom prst="rect">
            <a:avLst/>
          </a:prstGeom>
          <a:noFill/>
        </p:spPr>
        <p:txBody>
          <a:bodyPr wrap="none" rtlCol="0">
            <a:spAutoFit/>
          </a:bodyPr>
          <a:lstStyle/>
          <a:p>
            <a:pPr defTabSz="457200"/>
            <a:r>
              <a:rPr lang="en-US" dirty="0">
                <a:solidFill>
                  <a:prstClr val="white"/>
                </a:solidFill>
                <a:latin typeface="Calibri"/>
              </a:rPr>
              <a:t>2</a:t>
            </a:r>
          </a:p>
        </p:txBody>
      </p:sp>
      <p:sp>
        <p:nvSpPr>
          <p:cNvPr id="14" name="TextBox 13"/>
          <p:cNvSpPr txBox="1"/>
          <p:nvPr/>
        </p:nvSpPr>
        <p:spPr>
          <a:xfrm>
            <a:off x="4430081" y="3968792"/>
            <a:ext cx="301686" cy="369332"/>
          </a:xfrm>
          <a:prstGeom prst="rect">
            <a:avLst/>
          </a:prstGeom>
          <a:noFill/>
        </p:spPr>
        <p:txBody>
          <a:bodyPr wrap="none" rtlCol="0">
            <a:spAutoFit/>
          </a:bodyPr>
          <a:lstStyle/>
          <a:p>
            <a:pPr defTabSz="457200"/>
            <a:r>
              <a:rPr lang="en-US" dirty="0">
                <a:solidFill>
                  <a:prstClr val="white"/>
                </a:solidFill>
                <a:latin typeface="Calibri"/>
              </a:rPr>
              <a:t>3</a:t>
            </a:r>
          </a:p>
        </p:txBody>
      </p:sp>
      <p:sp>
        <p:nvSpPr>
          <p:cNvPr id="15" name="TextBox 14"/>
          <p:cNvSpPr txBox="1"/>
          <p:nvPr/>
        </p:nvSpPr>
        <p:spPr>
          <a:xfrm>
            <a:off x="6863021" y="2673660"/>
            <a:ext cx="207134" cy="369332"/>
          </a:xfrm>
          <a:prstGeom prst="rect">
            <a:avLst/>
          </a:prstGeom>
          <a:noFill/>
        </p:spPr>
        <p:txBody>
          <a:bodyPr wrap="square" rtlCol="0">
            <a:spAutoFit/>
          </a:bodyPr>
          <a:lstStyle/>
          <a:p>
            <a:pPr defTabSz="457200"/>
            <a:r>
              <a:rPr lang="en-US" dirty="0">
                <a:solidFill>
                  <a:prstClr val="white"/>
                </a:solidFill>
                <a:latin typeface="Calibri"/>
              </a:rPr>
              <a:t>4</a:t>
            </a:r>
          </a:p>
        </p:txBody>
      </p:sp>
    </p:spTree>
    <p:extLst>
      <p:ext uri="{BB962C8B-B14F-4D97-AF65-F5344CB8AC3E}">
        <p14:creationId xmlns:p14="http://schemas.microsoft.com/office/powerpoint/2010/main" val="36018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349829"/>
          </a:xfrm>
        </p:spPr>
        <p:txBody>
          <a:bodyPr/>
          <a:lstStyle/>
          <a:p>
            <a:r>
              <a:rPr lang="en-US" sz="3600" dirty="0"/>
              <a:t>HIV screening: where are we at with this critical piece?</a:t>
            </a:r>
          </a:p>
        </p:txBody>
      </p:sp>
      <p:pic>
        <p:nvPicPr>
          <p:cNvPr id="12290" name="Picture 2" descr="Image of figure from manuscript indicating HIV testing rates among jurisdictions accounting for majority of new HIV diagnoses in U.S. and seven states with disproportion rural HIV occurrence" title="HIV testing in at-risk areas identified in federal Ending the HIV Epidemic pl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3943" y="1448486"/>
            <a:ext cx="5332336" cy="4764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183087" y="1902285"/>
            <a:ext cx="4253501" cy="2585323"/>
          </a:xfrm>
          <a:prstGeom prst="rect">
            <a:avLst/>
          </a:prstGeom>
          <a:solidFill>
            <a:schemeClr val="accent1"/>
          </a:solidFill>
          <a:ln>
            <a:solidFill>
              <a:schemeClr val="tx1"/>
            </a:solidFill>
          </a:ln>
        </p:spPr>
        <p:txBody>
          <a:bodyPr wrap="square" rtlCol="0">
            <a:spAutoFit/>
          </a:bodyPr>
          <a:lstStyle/>
          <a:p>
            <a:pPr defTabSz="457200"/>
            <a:r>
              <a:rPr lang="en-US" b="1" dirty="0">
                <a:solidFill>
                  <a:prstClr val="white"/>
                </a:solidFill>
                <a:latin typeface="Source Sans Pro"/>
              </a:rPr>
              <a:t>Among the 50 local jurisdictions that account for the majority of new HIV diagnoses in the U.S., 36.5% to 70.7% of persons aged ≥18 years </a:t>
            </a:r>
            <a:r>
              <a:rPr lang="en-US" b="1" u="sng" dirty="0">
                <a:solidFill>
                  <a:prstClr val="white"/>
                </a:solidFill>
                <a:latin typeface="Source Sans Pro"/>
              </a:rPr>
              <a:t>ever</a:t>
            </a:r>
            <a:r>
              <a:rPr lang="en-US" b="1" dirty="0">
                <a:solidFill>
                  <a:prstClr val="white"/>
                </a:solidFill>
                <a:latin typeface="Source Sans Pro"/>
              </a:rPr>
              <a:t> tested for HIV; 8.1% to 31.3% tested </a:t>
            </a:r>
            <a:r>
              <a:rPr lang="en-US" b="1" u="sng" dirty="0">
                <a:solidFill>
                  <a:prstClr val="white"/>
                </a:solidFill>
                <a:latin typeface="Source Sans Pro"/>
              </a:rPr>
              <a:t>in the past year</a:t>
            </a:r>
            <a:r>
              <a:rPr lang="en-US" b="1" dirty="0">
                <a:solidFill>
                  <a:prstClr val="white"/>
                </a:solidFill>
                <a:latin typeface="Source Sans Pro"/>
              </a:rPr>
              <a:t>.  </a:t>
            </a:r>
            <a:r>
              <a:rPr lang="en-US" b="1" dirty="0">
                <a:solidFill>
                  <a:srgbClr val="FFFF66"/>
                </a:solidFill>
                <a:latin typeface="Source Sans Pro"/>
              </a:rPr>
              <a:t>Among the 7 states with disproportionate rural HIV occurrence, testing percentages were generally low in </a:t>
            </a:r>
            <a:r>
              <a:rPr lang="en-US" b="1" u="sng" dirty="0">
                <a:solidFill>
                  <a:srgbClr val="FFFF66"/>
                </a:solidFill>
                <a:latin typeface="Source Sans Pro"/>
              </a:rPr>
              <a:t>both</a:t>
            </a:r>
            <a:r>
              <a:rPr lang="en-US" b="1" dirty="0">
                <a:solidFill>
                  <a:srgbClr val="FFFF66"/>
                </a:solidFill>
                <a:latin typeface="Source Sans Pro"/>
              </a:rPr>
              <a:t> urban and rural areas.</a:t>
            </a:r>
            <a:r>
              <a:rPr lang="en-US" b="1" baseline="30000" dirty="0">
                <a:solidFill>
                  <a:srgbClr val="FFFF66"/>
                </a:solidFill>
                <a:latin typeface="Source Sans Pro"/>
              </a:rPr>
              <a:t>7</a:t>
            </a:r>
          </a:p>
        </p:txBody>
      </p:sp>
      <p:pic>
        <p:nvPicPr>
          <p:cNvPr id="5" name="Picture 4" descr="Logo for NAHEWD (National Alliance for HIV Education and Workforce Development)" title="NAHEWD Logo">
            <a:extLst>
              <a:ext uri="{FF2B5EF4-FFF2-40B4-BE49-F238E27FC236}">
                <a16:creationId xmlns:a16="http://schemas.microsoft.com/office/drawing/2014/main" id="{275EDEF3-5CA3-4D49-A9A2-6FE3E1497D8F}"/>
              </a:ext>
            </a:extLst>
          </p:cNvPr>
          <p:cNvPicPr>
            <a:picLocks noChangeAspect="1"/>
          </p:cNvPicPr>
          <p:nvPr/>
        </p:nvPicPr>
        <p:blipFill>
          <a:blip r:embed="rId4"/>
          <a:stretch>
            <a:fillRect/>
          </a:stretch>
        </p:blipFill>
        <p:spPr>
          <a:xfrm>
            <a:off x="8848211" y="6212713"/>
            <a:ext cx="1588376" cy="603181"/>
          </a:xfrm>
          <a:prstGeom prst="rect">
            <a:avLst/>
          </a:prstGeom>
        </p:spPr>
      </p:pic>
    </p:spTree>
    <p:extLst>
      <p:ext uri="{BB962C8B-B14F-4D97-AF65-F5344CB8AC3E}">
        <p14:creationId xmlns:p14="http://schemas.microsoft.com/office/powerpoint/2010/main" val="29060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Integrating HIV-HCV screening with substance use programs: room for improvement</a:t>
            </a:r>
          </a:p>
        </p:txBody>
      </p:sp>
      <p:sp>
        <p:nvSpPr>
          <p:cNvPr id="3" name="Content Placeholder 2"/>
          <p:cNvSpPr>
            <a:spLocks noGrp="1"/>
          </p:cNvSpPr>
          <p:nvPr>
            <p:ph idx="1"/>
          </p:nvPr>
        </p:nvSpPr>
        <p:spPr>
          <a:xfrm>
            <a:off x="1853784" y="1727200"/>
            <a:ext cx="8499423" cy="2649928"/>
          </a:xfrm>
        </p:spPr>
        <p:txBody>
          <a:bodyPr>
            <a:normAutofit fontScale="62500" lnSpcReduction="20000"/>
          </a:bodyPr>
          <a:lstStyle/>
          <a:p>
            <a:r>
              <a:rPr lang="en-US" sz="3400" dirty="0"/>
              <a:t>HIV screening is </a:t>
            </a:r>
            <a:r>
              <a:rPr lang="en-US" sz="3400" u="sng" dirty="0"/>
              <a:t>not</a:t>
            </a:r>
            <a:r>
              <a:rPr lang="en-US" sz="3400" dirty="0"/>
              <a:t> universal across substance use programs; further, only a small proportion offer on-site, HIV-specific services</a:t>
            </a:r>
            <a:r>
              <a:rPr lang="en-US" sz="3400" baseline="30000" dirty="0"/>
              <a:t>8</a:t>
            </a:r>
          </a:p>
          <a:p>
            <a:endParaRPr lang="en-US" sz="3400" dirty="0">
              <a:solidFill>
                <a:schemeClr val="accent1"/>
              </a:solidFill>
            </a:endParaRPr>
          </a:p>
          <a:p>
            <a:r>
              <a:rPr lang="en-US" sz="3400" dirty="0"/>
              <a:t>HCV testing rates also remain sub-optimal across opioid treatment programs in general:</a:t>
            </a:r>
            <a:r>
              <a:rPr lang="en-US" sz="3400" baseline="30000" dirty="0"/>
              <a:t> </a:t>
            </a:r>
            <a:r>
              <a:rPr lang="en-US" sz="3400" dirty="0"/>
              <a:t>wide variation by program type; also,</a:t>
            </a:r>
            <a:r>
              <a:rPr lang="en-US" sz="3400" i="1" dirty="0"/>
              <a:t> </a:t>
            </a:r>
            <a:r>
              <a:rPr lang="en-US" sz="3400" dirty="0"/>
              <a:t>program leadership decision-making and varying translation of policies into practice seem to affect screening implementation</a:t>
            </a:r>
            <a:r>
              <a:rPr lang="en-US" sz="3400" baseline="30000" dirty="0"/>
              <a:t>11</a:t>
            </a:r>
          </a:p>
          <a:p>
            <a:endParaRPr lang="en-US" dirty="0"/>
          </a:p>
        </p:txBody>
      </p:sp>
      <p:pic>
        <p:nvPicPr>
          <p:cNvPr id="3074" name="Picture 2" descr="Picture of CDC's &quot;Stop HIV Together&quot; campaign to increase awareness of HIV and promote screening as standard of care" title="HIV screening: standard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4272666"/>
            <a:ext cx="77152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46726" y="4060215"/>
            <a:ext cx="3275064" cy="276999"/>
          </a:xfrm>
          <a:prstGeom prst="rect">
            <a:avLst/>
          </a:prstGeom>
          <a:noFill/>
        </p:spPr>
        <p:txBody>
          <a:bodyPr wrap="none" rtlCol="0">
            <a:spAutoFit/>
          </a:bodyPr>
          <a:lstStyle/>
          <a:p>
            <a:pPr defTabSz="457200"/>
            <a:r>
              <a:rPr lang="en-US" sz="1200" dirty="0">
                <a:solidFill>
                  <a:prstClr val="black"/>
                </a:solidFill>
                <a:latin typeface="Calibri"/>
              </a:rPr>
              <a:t>https://www.cdc.gov/stophivtogether/index.html</a:t>
            </a:r>
          </a:p>
        </p:txBody>
      </p:sp>
    </p:spTree>
    <p:extLst>
      <p:ext uri="{BB962C8B-B14F-4D97-AF65-F5344CB8AC3E}">
        <p14:creationId xmlns:p14="http://schemas.microsoft.com/office/powerpoint/2010/main" val="32025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Opportunities to facilitate on-site screening</a:t>
            </a:r>
          </a:p>
        </p:txBody>
      </p:sp>
      <p:sp>
        <p:nvSpPr>
          <p:cNvPr id="3" name="Content Placeholder 2"/>
          <p:cNvSpPr>
            <a:spLocks noGrp="1"/>
          </p:cNvSpPr>
          <p:nvPr>
            <p:ph idx="1"/>
          </p:nvPr>
        </p:nvSpPr>
        <p:spPr>
          <a:xfrm>
            <a:off x="1963059" y="1675567"/>
            <a:ext cx="4281245" cy="4612750"/>
          </a:xfrm>
        </p:spPr>
        <p:txBody>
          <a:bodyPr>
            <a:normAutofit fontScale="77500" lnSpcReduction="20000"/>
          </a:bodyPr>
          <a:lstStyle/>
          <a:p>
            <a:r>
              <a:rPr lang="en-US" dirty="0"/>
              <a:t>Routine, opt-out consent</a:t>
            </a:r>
          </a:p>
          <a:p>
            <a:r>
              <a:rPr lang="en-US" dirty="0"/>
              <a:t>Waiting/counseling/exam room signage</a:t>
            </a:r>
          </a:p>
          <a:p>
            <a:r>
              <a:rPr lang="en-US" dirty="0"/>
              <a:t>Standardized incorporation into intake and reassessment protocols</a:t>
            </a:r>
          </a:p>
          <a:p>
            <a:r>
              <a:rPr lang="en-US" dirty="0"/>
              <a:t>Point-of-care (“rapid”) assays</a:t>
            </a:r>
          </a:p>
          <a:p>
            <a:r>
              <a:rPr lang="en-US" dirty="0"/>
              <a:t>Reimbursement for testing services; new funding opportunities (e.g., federal </a:t>
            </a:r>
            <a:r>
              <a:rPr lang="en-US" dirty="0" err="1"/>
              <a:t>EtE</a:t>
            </a:r>
            <a:r>
              <a:rPr lang="en-US" dirty="0"/>
              <a:t> initiative, micro-elimination grants, substance use and HIV/HCV integration grants)</a:t>
            </a:r>
          </a:p>
        </p:txBody>
      </p:sp>
      <p:pic>
        <p:nvPicPr>
          <p:cNvPr id="11266" name="Picture 2" descr="Picture of CDC guide on implementing HIV testing in non-clinical settings" title="CDC's guide for HIV testing provider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7200" y="1664680"/>
            <a:ext cx="3573674" cy="43656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Logo for NAHEWD (National Alliance for HIV Education and Workforce Development)" title="NAHEWD Logo">
            <a:extLst>
              <a:ext uri="{FF2B5EF4-FFF2-40B4-BE49-F238E27FC236}">
                <a16:creationId xmlns:a16="http://schemas.microsoft.com/office/drawing/2014/main" id="{35E8FDB5-8A52-402B-9FD6-A4802B1DCA1F}"/>
              </a:ext>
            </a:extLst>
          </p:cNvPr>
          <p:cNvPicPr>
            <a:picLocks noChangeAspect="1"/>
          </p:cNvPicPr>
          <p:nvPr/>
        </p:nvPicPr>
        <p:blipFill>
          <a:blip r:embed="rId4"/>
          <a:stretch>
            <a:fillRect/>
          </a:stretch>
        </p:blipFill>
        <p:spPr>
          <a:xfrm>
            <a:off x="8792498" y="6099210"/>
            <a:ext cx="1588376" cy="603181"/>
          </a:xfrm>
          <a:prstGeom prst="rect">
            <a:avLst/>
          </a:prstGeom>
        </p:spPr>
      </p:pic>
      <p:sp>
        <p:nvSpPr>
          <p:cNvPr id="4" name="TextBox 3"/>
          <p:cNvSpPr txBox="1"/>
          <p:nvPr/>
        </p:nvSpPr>
        <p:spPr>
          <a:xfrm>
            <a:off x="6244304" y="4513006"/>
            <a:ext cx="4007315" cy="1569660"/>
          </a:xfrm>
          <a:prstGeom prst="rect">
            <a:avLst/>
          </a:prstGeom>
          <a:solidFill>
            <a:schemeClr val="accent4"/>
          </a:solidFill>
          <a:ln>
            <a:solidFill>
              <a:schemeClr val="tx1"/>
            </a:solidFill>
          </a:ln>
        </p:spPr>
        <p:txBody>
          <a:bodyPr wrap="none" rtlCol="0">
            <a:spAutoFit/>
          </a:bodyPr>
          <a:lstStyle/>
          <a:p>
            <a:pPr defTabSz="457200"/>
            <a:r>
              <a:rPr lang="en-US" sz="2400" b="1" i="1" dirty="0">
                <a:solidFill>
                  <a:prstClr val="black"/>
                </a:solidFill>
                <a:latin typeface="Calibri"/>
              </a:rPr>
              <a:t>Share AETC “success stories”?</a:t>
            </a:r>
          </a:p>
          <a:p>
            <a:pPr defTabSz="457200"/>
            <a:endParaRPr lang="en-US" sz="2400" b="1" i="1" dirty="0">
              <a:solidFill>
                <a:prstClr val="black"/>
              </a:solidFill>
              <a:latin typeface="Calibri"/>
            </a:endParaRPr>
          </a:p>
          <a:p>
            <a:pPr defTabSz="457200"/>
            <a:r>
              <a:rPr lang="en-US" sz="2400" b="1" i="1" dirty="0">
                <a:solidFill>
                  <a:prstClr val="black"/>
                </a:solidFill>
                <a:latin typeface="Calibri"/>
              </a:rPr>
              <a:t>Highlight new/future funding </a:t>
            </a:r>
          </a:p>
          <a:p>
            <a:pPr defTabSz="457200"/>
            <a:r>
              <a:rPr lang="en-US" sz="2400" b="1" i="1" dirty="0">
                <a:solidFill>
                  <a:prstClr val="black"/>
                </a:solidFill>
                <a:latin typeface="Calibri"/>
              </a:rPr>
              <a:t>opportunities in your area?</a:t>
            </a:r>
          </a:p>
        </p:txBody>
      </p:sp>
    </p:spTree>
    <p:extLst>
      <p:ext uri="{BB962C8B-B14F-4D97-AF65-F5344CB8AC3E}">
        <p14:creationId xmlns:p14="http://schemas.microsoft.com/office/powerpoint/2010/main" val="263156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9344"/>
          </a:xfrm>
        </p:spPr>
        <p:txBody>
          <a:bodyPr>
            <a:normAutofit/>
          </a:bodyPr>
          <a:lstStyle/>
          <a:p>
            <a:r>
              <a:rPr lang="en-US" sz="3400" dirty="0"/>
              <a:t>Beyond screening: needs are great across the HIV Care Cascade</a:t>
            </a:r>
          </a:p>
        </p:txBody>
      </p:sp>
      <p:pic>
        <p:nvPicPr>
          <p:cNvPr id="1026" name="Picture 2" descr="Picture of CDC infographic on HIV Care Continuum outcomes by HIV transmission category (2016)" title="HIV Care Cascade outcomes by HIV trans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66" y="1858298"/>
            <a:ext cx="8672051" cy="499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22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903514"/>
          </a:xfrm>
        </p:spPr>
        <p:txBody>
          <a:bodyPr/>
          <a:lstStyle/>
          <a:p>
            <a:pPr algn="ctr">
              <a:lnSpc>
                <a:spcPct val="100000"/>
              </a:lnSpc>
            </a:pPr>
            <a:r>
              <a:rPr lang="en-US" sz="2200" dirty="0">
                <a:solidFill>
                  <a:schemeClr val="bg1"/>
                </a:solidFill>
                <a:latin typeface="Montserrat"/>
              </a:rPr>
              <a:t>Viral suppression among persons aged ≥ 13 years living with diagnosed HIV infection (2016): 41 states and District of Columbia</a:t>
            </a:r>
          </a:p>
        </p:txBody>
      </p:sp>
      <p:pic>
        <p:nvPicPr>
          <p:cNvPr id="3" name="Picture 2" descr="This map presents percentages of persons virally suppressed during 2016 by jurisdiction. The 10 states (Alaska, Iowa, Maine, Michigan, Montana, New Mexico, North Dakota, Rhode Island, Washington, and Wisconsin) in the lightest shade had the highest percentages (≥68.5) of persons virally suppressed. The 10 states (Colorado, Illinois, Maryland, Mississippi, Ohio, Oregon, South Dakota, Tennessee, Utah, Virginia) and the District of Columbia (D.C.) in the darkest shade had the lowest percentages (≤56.4) of persons virally suppressed. &#10;&#10;Viral suppression was defined as &lt;200 copies/mL on the most recent VL test in 2016. Residence was based on most recent known address as of year-end 2016.&#10;"/>
          <p:cNvPicPr>
            <a:picLocks noChangeAspect="1"/>
          </p:cNvPicPr>
          <p:nvPr/>
        </p:nvPicPr>
        <p:blipFill>
          <a:blip r:embed="rId3"/>
          <a:stretch>
            <a:fillRect/>
          </a:stretch>
        </p:blipFill>
        <p:spPr>
          <a:xfrm>
            <a:off x="1576102" y="768354"/>
            <a:ext cx="9020952" cy="5400877"/>
          </a:xfrm>
          <a:prstGeom prst="rect">
            <a:avLst/>
          </a:prstGeom>
        </p:spPr>
      </p:pic>
      <p:sp>
        <p:nvSpPr>
          <p:cNvPr id="167" name="TextBox 166"/>
          <p:cNvSpPr txBox="1"/>
          <p:nvPr/>
        </p:nvSpPr>
        <p:spPr>
          <a:xfrm>
            <a:off x="2756709" y="6169229"/>
            <a:ext cx="7893553" cy="400110"/>
          </a:xfrm>
          <a:prstGeom prst="rect">
            <a:avLst/>
          </a:prstGeom>
          <a:noFill/>
        </p:spPr>
        <p:txBody>
          <a:bodyPr wrap="square" rtlCol="0">
            <a:spAutoFit/>
          </a:bodyPr>
          <a:lstStyle/>
          <a:p>
            <a:pPr defTabSz="457200" fontAlgn="base">
              <a:spcAft>
                <a:spcPct val="0"/>
              </a:spcAft>
              <a:defRPr/>
            </a:pPr>
            <a:r>
              <a:rPr lang="en-US" sz="1000" dirty="0">
                <a:solidFill>
                  <a:srgbClr val="5F5F5F"/>
                </a:solidFill>
                <a:latin typeface="Calibri" panose="020F0502020204030204" pitchFamily="34" charset="0"/>
              </a:rPr>
              <a:t>Note. Viral suppression was defined as &lt;200 copies/mL on the most recent VL test in 2016. Residence was based on most recent known address as of year-end 2016.</a:t>
            </a:r>
          </a:p>
        </p:txBody>
      </p:sp>
    </p:spTree>
    <p:extLst>
      <p:ext uri="{BB962C8B-B14F-4D97-AF65-F5344CB8AC3E}">
        <p14:creationId xmlns:p14="http://schemas.microsoft.com/office/powerpoint/2010/main" val="3961072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graphic of HCV Care Cascade outcomes" title="HCV Care Cascade"/>
          <p:cNvPicPr>
            <a:picLocks noChangeAspect="1"/>
          </p:cNvPicPr>
          <p:nvPr/>
        </p:nvPicPr>
        <p:blipFill>
          <a:blip r:embed="rId3"/>
          <a:stretch>
            <a:fillRect/>
          </a:stretch>
        </p:blipFill>
        <p:spPr>
          <a:xfrm>
            <a:off x="1975757" y="1320142"/>
            <a:ext cx="8240486" cy="5395282"/>
          </a:xfrm>
          <a:prstGeom prst="rect">
            <a:avLst/>
          </a:prstGeom>
          <a:ln>
            <a:solidFill>
              <a:schemeClr val="tx1"/>
            </a:solidFill>
          </a:ln>
        </p:spPr>
      </p:pic>
      <p:sp>
        <p:nvSpPr>
          <p:cNvPr id="5" name="TextBox 4"/>
          <p:cNvSpPr txBox="1"/>
          <p:nvPr/>
        </p:nvSpPr>
        <p:spPr>
          <a:xfrm>
            <a:off x="4535064" y="3629301"/>
            <a:ext cx="5562599" cy="707886"/>
          </a:xfrm>
          <a:prstGeom prst="rect">
            <a:avLst/>
          </a:prstGeom>
          <a:noFill/>
          <a:ln>
            <a:solidFill>
              <a:schemeClr val="tx1"/>
            </a:solidFill>
          </a:ln>
        </p:spPr>
        <p:txBody>
          <a:bodyPr wrap="square" rtlCol="0">
            <a:spAutoFit/>
          </a:bodyPr>
          <a:lstStyle/>
          <a:p>
            <a:pPr defTabSz="457200"/>
            <a:r>
              <a:rPr lang="en-US" sz="2000" b="1" dirty="0">
                <a:solidFill>
                  <a:srgbClr val="234264"/>
                </a:solidFill>
                <a:latin typeface="Source Sans Pro"/>
              </a:rPr>
              <a:t>Vancouver</a:t>
            </a:r>
            <a:r>
              <a:rPr lang="en-US" sz="2000" b="1" baseline="30000" dirty="0">
                <a:solidFill>
                  <a:srgbClr val="234264"/>
                </a:solidFill>
                <a:latin typeface="Source Sans Pro"/>
              </a:rPr>
              <a:t>12</a:t>
            </a:r>
            <a:r>
              <a:rPr lang="en-US" sz="2000" b="1" dirty="0">
                <a:solidFill>
                  <a:srgbClr val="234264"/>
                </a:solidFill>
                <a:latin typeface="Source Sans Pro"/>
              </a:rPr>
              <a:t>: </a:t>
            </a:r>
            <a:r>
              <a:rPr lang="en-US" sz="2000" dirty="0">
                <a:solidFill>
                  <a:prstClr val="black"/>
                </a:solidFill>
                <a:latin typeface="Source Sans Pro"/>
              </a:rPr>
              <a:t>86.5% linked to care, 10.4% started HCV treatment, </a:t>
            </a:r>
            <a:r>
              <a:rPr lang="en-US" sz="2000" b="1" dirty="0">
                <a:solidFill>
                  <a:prstClr val="black"/>
                </a:solidFill>
                <a:latin typeface="Source Sans Pro"/>
              </a:rPr>
              <a:t>4.5% completed treatment</a:t>
            </a:r>
          </a:p>
        </p:txBody>
      </p:sp>
      <p:sp>
        <p:nvSpPr>
          <p:cNvPr id="6" name="TextBox 5"/>
          <p:cNvSpPr txBox="1"/>
          <p:nvPr/>
        </p:nvSpPr>
        <p:spPr>
          <a:xfrm>
            <a:off x="5584371" y="4696942"/>
            <a:ext cx="4513292" cy="707886"/>
          </a:xfrm>
          <a:prstGeom prst="rect">
            <a:avLst/>
          </a:prstGeom>
          <a:noFill/>
          <a:ln>
            <a:solidFill>
              <a:schemeClr val="tx1"/>
            </a:solidFill>
          </a:ln>
        </p:spPr>
        <p:txBody>
          <a:bodyPr wrap="square" rtlCol="0">
            <a:spAutoFit/>
          </a:bodyPr>
          <a:lstStyle/>
          <a:p>
            <a:pPr defTabSz="457200"/>
            <a:r>
              <a:rPr lang="en-US" sz="2000" b="1" dirty="0">
                <a:solidFill>
                  <a:srgbClr val="234264"/>
                </a:solidFill>
                <a:latin typeface="Source Sans Pro"/>
              </a:rPr>
              <a:t>San Francisco</a:t>
            </a:r>
            <a:r>
              <a:rPr lang="en-US" sz="2000" b="1" baseline="30000" dirty="0">
                <a:solidFill>
                  <a:srgbClr val="234264"/>
                </a:solidFill>
                <a:latin typeface="Source Sans Pro"/>
              </a:rPr>
              <a:t>13</a:t>
            </a:r>
            <a:r>
              <a:rPr lang="en-US" sz="2000" b="1" dirty="0">
                <a:solidFill>
                  <a:srgbClr val="234264"/>
                </a:solidFill>
                <a:latin typeface="Source Sans Pro"/>
              </a:rPr>
              <a:t>: </a:t>
            </a:r>
            <a:r>
              <a:rPr lang="en-US" sz="2000" dirty="0">
                <a:solidFill>
                  <a:prstClr val="black"/>
                </a:solidFill>
                <a:latin typeface="Source Sans Pro"/>
              </a:rPr>
              <a:t>60% referred, </a:t>
            </a:r>
            <a:r>
              <a:rPr lang="en-US" sz="2000" b="1" dirty="0">
                <a:solidFill>
                  <a:prstClr val="black"/>
                </a:solidFill>
                <a:latin typeface="Source Sans Pro"/>
              </a:rPr>
              <a:t>17% started treatment,</a:t>
            </a:r>
            <a:r>
              <a:rPr lang="en-US" sz="2000" dirty="0">
                <a:solidFill>
                  <a:prstClr val="black"/>
                </a:solidFill>
                <a:latin typeface="Source Sans Pro"/>
              </a:rPr>
              <a:t> all cured</a:t>
            </a:r>
          </a:p>
        </p:txBody>
      </p:sp>
      <p:sp>
        <p:nvSpPr>
          <p:cNvPr id="8" name="Title 1"/>
          <p:cNvSpPr>
            <a:spLocks noGrp="1"/>
          </p:cNvSpPr>
          <p:nvPr>
            <p:ph type="title"/>
          </p:nvPr>
        </p:nvSpPr>
        <p:spPr>
          <a:xfrm>
            <a:off x="1524000" y="1"/>
            <a:ext cx="9144000" cy="1167738"/>
          </a:xfrm>
        </p:spPr>
        <p:txBody>
          <a:bodyPr>
            <a:normAutofit/>
          </a:bodyPr>
          <a:lstStyle/>
          <a:p>
            <a:r>
              <a:rPr lang="en-US" sz="3300" dirty="0"/>
              <a:t>HCV Care Cascade among people who inject drugs</a:t>
            </a:r>
          </a:p>
        </p:txBody>
      </p:sp>
      <p:sp>
        <p:nvSpPr>
          <p:cNvPr id="9" name="TextBox 8"/>
          <p:cNvSpPr txBox="1"/>
          <p:nvPr/>
        </p:nvSpPr>
        <p:spPr>
          <a:xfrm>
            <a:off x="8016423" y="6663603"/>
            <a:ext cx="2963065" cy="246221"/>
          </a:xfrm>
          <a:prstGeom prst="rect">
            <a:avLst/>
          </a:prstGeom>
          <a:noFill/>
        </p:spPr>
        <p:txBody>
          <a:bodyPr wrap="square" rtlCol="0">
            <a:spAutoFit/>
          </a:bodyPr>
          <a:lstStyle/>
          <a:p>
            <a:pPr defTabSz="457200"/>
            <a:r>
              <a:rPr lang="en-US" sz="1000" dirty="0">
                <a:solidFill>
                  <a:prstClr val="black"/>
                </a:solidFill>
                <a:latin typeface="Source Sans Pro"/>
              </a:rPr>
              <a:t>Infographic used with permission, J. </a:t>
            </a:r>
            <a:r>
              <a:rPr lang="en-US" sz="1000" dirty="0" err="1">
                <a:solidFill>
                  <a:prstClr val="black"/>
                </a:solidFill>
                <a:latin typeface="Source Sans Pro"/>
              </a:rPr>
              <a:t>Grebely</a:t>
            </a:r>
            <a:endParaRPr lang="en-US" sz="1000" dirty="0">
              <a:solidFill>
                <a:prstClr val="black"/>
              </a:solidFill>
              <a:latin typeface="Source Sans Pro"/>
            </a:endParaRPr>
          </a:p>
        </p:txBody>
      </p:sp>
    </p:spTree>
    <p:extLst>
      <p:ext uri="{BB962C8B-B14F-4D97-AF65-F5344CB8AC3E}">
        <p14:creationId xmlns:p14="http://schemas.microsoft.com/office/powerpoint/2010/main" val="25225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0473" y="147481"/>
            <a:ext cx="4509061" cy="2514701"/>
          </a:xfrm>
          <a:solidFill>
            <a:schemeClr val="bg1"/>
          </a:solidFill>
          <a:ln>
            <a:solidFill>
              <a:schemeClr val="tx1"/>
            </a:solidFill>
          </a:ln>
        </p:spPr>
        <p:txBody>
          <a:bodyPr/>
          <a:lstStyle/>
          <a:p>
            <a:pPr algn="l"/>
            <a:r>
              <a:rPr lang="en-US" sz="3000" dirty="0">
                <a:solidFill>
                  <a:schemeClr val="tx1"/>
                </a:solidFill>
              </a:rPr>
              <a:t>IF YOU’RE PROVIDING SUBSTANCE USE CARE, YOU ARE WELL-POSITIONED TO PROVIDE HIV AND HCV CARE!</a:t>
            </a:r>
          </a:p>
        </p:txBody>
      </p:sp>
      <p:sp>
        <p:nvSpPr>
          <p:cNvPr id="3" name="Content Placeholder 2" descr="N/A (content placeholder)" title="Content Placeholder"/>
          <p:cNvSpPr>
            <a:spLocks noGrp="1"/>
          </p:cNvSpPr>
          <p:nvPr>
            <p:ph idx="4294967295"/>
          </p:nvPr>
        </p:nvSpPr>
        <p:spPr>
          <a:xfrm>
            <a:off x="1524000" y="1679575"/>
            <a:ext cx="8229600" cy="4446588"/>
          </a:xfrm>
        </p:spPr>
        <p:txBody>
          <a:bodyPr/>
          <a:lstStyle/>
          <a:p>
            <a:pPr marL="0" indent="0">
              <a:buNone/>
            </a:pPr>
            <a:endParaRPr lang="en-US" dirty="0"/>
          </a:p>
          <a:p>
            <a:pPr marL="0" indent="0">
              <a:buNone/>
            </a:pPr>
            <a:endParaRPr lang="en-US" dirty="0"/>
          </a:p>
        </p:txBody>
      </p:sp>
      <p:sp>
        <p:nvSpPr>
          <p:cNvPr id="9" name="Oval Callout 8"/>
          <p:cNvSpPr/>
          <p:nvPr/>
        </p:nvSpPr>
        <p:spPr>
          <a:xfrm>
            <a:off x="6419749" y="178903"/>
            <a:ext cx="4202083" cy="28289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Source Sans Pro"/>
              </a:rPr>
              <a:t>…already providing harm reduction?</a:t>
            </a:r>
          </a:p>
          <a:p>
            <a:pPr algn="ctr" defTabSz="457200"/>
            <a:endParaRPr lang="en-US" dirty="0">
              <a:solidFill>
                <a:prstClr val="white"/>
              </a:solidFill>
              <a:latin typeface="Source Sans Pro"/>
            </a:endParaRPr>
          </a:p>
          <a:p>
            <a:pPr algn="ctr" defTabSz="457200"/>
            <a:r>
              <a:rPr lang="en-US" dirty="0">
                <a:solidFill>
                  <a:prstClr val="white"/>
                </a:solidFill>
                <a:latin typeface="Source Sans Pro"/>
              </a:rPr>
              <a:t>CONSIDER </a:t>
            </a:r>
            <a:r>
              <a:rPr lang="en-US" b="1" dirty="0">
                <a:solidFill>
                  <a:prstClr val="white"/>
                </a:solidFill>
                <a:latin typeface="Source Sans Pro"/>
              </a:rPr>
              <a:t>ON-SITE</a:t>
            </a:r>
            <a:r>
              <a:rPr lang="en-US" dirty="0">
                <a:solidFill>
                  <a:prstClr val="white"/>
                </a:solidFill>
                <a:latin typeface="Source Sans Pro"/>
              </a:rPr>
              <a:t> HIV </a:t>
            </a:r>
            <a:r>
              <a:rPr lang="en-US" b="1" dirty="0">
                <a:solidFill>
                  <a:prstClr val="white"/>
                </a:solidFill>
                <a:latin typeface="Source Sans Pro"/>
              </a:rPr>
              <a:t>AND</a:t>
            </a:r>
            <a:r>
              <a:rPr lang="en-US" dirty="0">
                <a:solidFill>
                  <a:prstClr val="white"/>
                </a:solidFill>
                <a:latin typeface="Source Sans Pro"/>
              </a:rPr>
              <a:t> HCV SCREENING (AT INTAKE </a:t>
            </a:r>
            <a:r>
              <a:rPr lang="en-US" b="1" dirty="0">
                <a:solidFill>
                  <a:prstClr val="white"/>
                </a:solidFill>
                <a:latin typeface="Source Sans Pro"/>
              </a:rPr>
              <a:t>AND REGULARLY THEREAFTER</a:t>
            </a:r>
            <a:r>
              <a:rPr lang="en-US" dirty="0">
                <a:solidFill>
                  <a:prstClr val="white"/>
                </a:solidFill>
                <a:latin typeface="Source Sans Pro"/>
              </a:rPr>
              <a:t>) </a:t>
            </a:r>
          </a:p>
        </p:txBody>
      </p:sp>
      <p:sp>
        <p:nvSpPr>
          <p:cNvPr id="11" name="Oval Callout 10"/>
          <p:cNvSpPr/>
          <p:nvPr/>
        </p:nvSpPr>
        <p:spPr>
          <a:xfrm>
            <a:off x="1715731" y="3193321"/>
            <a:ext cx="3038168" cy="2288702"/>
          </a:xfrm>
          <a:prstGeom prst="wedgeEllipseCallout">
            <a:avLst>
              <a:gd name="adj1" fmla="val 40457"/>
              <a:gd name="adj2" fmla="val 69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Source Sans Pro"/>
              </a:rPr>
              <a:t>…already screening for HIV </a:t>
            </a:r>
            <a:r>
              <a:rPr lang="en-US" u="sng" dirty="0">
                <a:solidFill>
                  <a:prstClr val="white"/>
                </a:solidFill>
                <a:latin typeface="Source Sans Pro"/>
              </a:rPr>
              <a:t>and</a:t>
            </a:r>
            <a:r>
              <a:rPr lang="en-US" dirty="0">
                <a:solidFill>
                  <a:prstClr val="white"/>
                </a:solidFill>
                <a:latin typeface="Source Sans Pro"/>
              </a:rPr>
              <a:t> HCV?</a:t>
            </a:r>
          </a:p>
          <a:p>
            <a:pPr algn="ctr" defTabSz="457200"/>
            <a:endParaRPr lang="en-US" dirty="0">
              <a:solidFill>
                <a:prstClr val="white"/>
              </a:solidFill>
              <a:latin typeface="Source Sans Pro"/>
            </a:endParaRPr>
          </a:p>
          <a:p>
            <a:pPr algn="ctr" defTabSz="457200"/>
            <a:r>
              <a:rPr lang="en-US" dirty="0">
                <a:solidFill>
                  <a:prstClr val="white"/>
                </a:solidFill>
                <a:latin typeface="Source Sans Pro"/>
              </a:rPr>
              <a:t>OFFER </a:t>
            </a:r>
            <a:r>
              <a:rPr lang="en-US" b="1" dirty="0" err="1">
                <a:solidFill>
                  <a:prstClr val="white"/>
                </a:solidFill>
                <a:latin typeface="Source Sans Pro"/>
              </a:rPr>
              <a:t>PrEP</a:t>
            </a:r>
            <a:r>
              <a:rPr lang="en-US" dirty="0">
                <a:solidFill>
                  <a:prstClr val="white"/>
                </a:solidFill>
                <a:latin typeface="Source Sans Pro"/>
              </a:rPr>
              <a:t> FOR HIV PREVENTION!</a:t>
            </a:r>
          </a:p>
        </p:txBody>
      </p:sp>
      <p:sp>
        <p:nvSpPr>
          <p:cNvPr id="12" name="Oval Callout 11"/>
          <p:cNvSpPr/>
          <p:nvPr/>
        </p:nvSpPr>
        <p:spPr>
          <a:xfrm>
            <a:off x="4710356" y="3889278"/>
            <a:ext cx="5867931" cy="24408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Source Sans Pro"/>
              </a:rPr>
              <a:t>…already providing “warm hand-off” to local HIV and HCV providers?  </a:t>
            </a:r>
          </a:p>
          <a:p>
            <a:pPr algn="ctr" defTabSz="457200"/>
            <a:endParaRPr lang="en-US" dirty="0">
              <a:solidFill>
                <a:prstClr val="white"/>
              </a:solidFill>
              <a:latin typeface="Source Sans Pro"/>
            </a:endParaRPr>
          </a:p>
          <a:p>
            <a:pPr algn="ctr" defTabSz="457200"/>
            <a:r>
              <a:rPr lang="en-US" dirty="0">
                <a:solidFill>
                  <a:prstClr val="white"/>
                </a:solidFill>
                <a:latin typeface="Source Sans Pro"/>
              </a:rPr>
              <a:t>CONSIDER PROVIDING </a:t>
            </a:r>
            <a:r>
              <a:rPr lang="en-US" b="1" dirty="0">
                <a:solidFill>
                  <a:prstClr val="white"/>
                </a:solidFill>
                <a:latin typeface="Source Sans Pro"/>
              </a:rPr>
              <a:t>HIV AND HCV TREATMENT ON-SITE (INITIATION AND ONGOING MONITORING)</a:t>
            </a:r>
          </a:p>
        </p:txBody>
      </p:sp>
      <p:pic>
        <p:nvPicPr>
          <p:cNvPr id="10" name="Picture 9" descr="Logo for NAHEWD (National Alliance for HIV Education and Workforce Development)" title="NAHEWD Logo">
            <a:extLst>
              <a:ext uri="{FF2B5EF4-FFF2-40B4-BE49-F238E27FC236}">
                <a16:creationId xmlns:a16="http://schemas.microsoft.com/office/drawing/2014/main" id="{7DFEA4F3-68C0-4E78-AC74-F43C10CA3158}"/>
              </a:ext>
            </a:extLst>
          </p:cNvPr>
          <p:cNvPicPr>
            <a:picLocks noChangeAspect="1"/>
          </p:cNvPicPr>
          <p:nvPr/>
        </p:nvPicPr>
        <p:blipFill>
          <a:blip r:embed="rId3"/>
          <a:stretch>
            <a:fillRect/>
          </a:stretch>
        </p:blipFill>
        <p:spPr>
          <a:xfrm>
            <a:off x="8887893" y="6218816"/>
            <a:ext cx="1588376" cy="603181"/>
          </a:xfrm>
          <a:prstGeom prst="rect">
            <a:avLst/>
          </a:prstGeom>
        </p:spPr>
      </p:pic>
      <p:pic>
        <p:nvPicPr>
          <p:cNvPr id="1026" name="Picture 2" descr="Infographic of trophy (HIV/HCV champion)" title="HIV/HCV Champ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43713" y="2718674"/>
            <a:ext cx="989349" cy="104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9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resources</a:t>
            </a:r>
          </a:p>
        </p:txBody>
      </p:sp>
      <p:sp>
        <p:nvSpPr>
          <p:cNvPr id="3" name="Content Placeholder 2"/>
          <p:cNvSpPr>
            <a:spLocks noGrp="1"/>
          </p:cNvSpPr>
          <p:nvPr>
            <p:ph idx="1"/>
          </p:nvPr>
        </p:nvSpPr>
        <p:spPr>
          <a:xfrm>
            <a:off x="1981200" y="1679403"/>
            <a:ext cx="8229600" cy="4819368"/>
          </a:xfrm>
        </p:spPr>
        <p:txBody>
          <a:bodyPr>
            <a:normAutofit fontScale="62500" lnSpcReduction="20000"/>
          </a:bodyPr>
          <a:lstStyle/>
          <a:p>
            <a:r>
              <a:rPr lang="en-US" dirty="0"/>
              <a:t>“Effectiveness of Prevention Strategies to Reduce the Risk of Acquiring or Transmitting HIV” (CDC): </a:t>
            </a:r>
            <a:r>
              <a:rPr lang="en-US" dirty="0">
                <a:hlinkClick r:id="rId3"/>
              </a:rPr>
              <a:t>https://www.cdc.gov/hiv/risk/estimates/preventionstrategies.html?deliveryName=USCDC_1046-DM64284</a:t>
            </a:r>
            <a:endParaRPr lang="en-US" dirty="0"/>
          </a:p>
          <a:p>
            <a:r>
              <a:rPr lang="en-US" dirty="0"/>
              <a:t>“Hepatitis C Questions and Answers for Health Professionals” (CDC): </a:t>
            </a:r>
            <a:r>
              <a:rPr lang="en-US" dirty="0">
                <a:hlinkClick r:id="rId4"/>
              </a:rPr>
              <a:t>https://www.cdc.gov/hepatitis/hcv/hcvfaq.htm</a:t>
            </a:r>
            <a:endParaRPr lang="en-US" dirty="0"/>
          </a:p>
          <a:p>
            <a:r>
              <a:rPr lang="en-US" dirty="0"/>
              <a:t>Opioid Response Network (ORN): </a:t>
            </a:r>
            <a:r>
              <a:rPr lang="en-US" dirty="0">
                <a:hlinkClick r:id="rId5"/>
              </a:rPr>
              <a:t>https://opioidresponsenetwork.org/</a:t>
            </a:r>
            <a:endParaRPr lang="en-US" dirty="0"/>
          </a:p>
          <a:p>
            <a:r>
              <a:rPr lang="en-US" sz="2900" dirty="0"/>
              <a:t>National HIV Curriculum, Hepatitis C Online: </a:t>
            </a:r>
            <a:r>
              <a:rPr lang="en-US" sz="2900" dirty="0">
                <a:hlinkClick r:id="rId6"/>
              </a:rPr>
              <a:t>https://www.hiv.uw.edu/</a:t>
            </a:r>
            <a:r>
              <a:rPr lang="en-US" sz="2900" dirty="0"/>
              <a:t>, </a:t>
            </a:r>
            <a:r>
              <a:rPr lang="en-US" sz="2900" dirty="0">
                <a:hlinkClick r:id="rId7"/>
              </a:rPr>
              <a:t>https://www.hepatitisc.uw.edu/</a:t>
            </a:r>
            <a:r>
              <a:rPr lang="en-US" sz="2900" dirty="0"/>
              <a:t>  </a:t>
            </a:r>
          </a:p>
          <a:p>
            <a:r>
              <a:rPr lang="en-US" sz="2900" dirty="0"/>
              <a:t>National AETC Program</a:t>
            </a:r>
          </a:p>
          <a:p>
            <a:pPr lvl="1"/>
            <a:r>
              <a:rPr lang="en-US" sz="2700" dirty="0"/>
              <a:t>Regional Training Centers provide local training, capacity building and technical assistance: </a:t>
            </a:r>
            <a:r>
              <a:rPr lang="en-US" sz="2700" dirty="0">
                <a:hlinkClick r:id="rId8"/>
              </a:rPr>
              <a:t>https://aidsetc.org/directory</a:t>
            </a:r>
            <a:r>
              <a:rPr lang="en-US" sz="2700" dirty="0"/>
              <a:t> </a:t>
            </a:r>
          </a:p>
          <a:p>
            <a:pPr lvl="1"/>
            <a:r>
              <a:rPr lang="en-US" sz="2700" dirty="0"/>
              <a:t>National Clinician Consultation Center manages free clinical hotlines and warmlines including the HIV Warmline/Perinatal HIV Hotline, HCV Warmline, </a:t>
            </a:r>
            <a:r>
              <a:rPr lang="en-US" sz="2700" dirty="0" err="1"/>
              <a:t>PrEPline</a:t>
            </a:r>
            <a:r>
              <a:rPr lang="en-US" sz="2700" dirty="0"/>
              <a:t>, Substance Use Warmline, and </a:t>
            </a:r>
            <a:r>
              <a:rPr lang="en-US" sz="2700" dirty="0" err="1"/>
              <a:t>PEPline</a:t>
            </a:r>
            <a:r>
              <a:rPr lang="en-US" sz="2700" dirty="0"/>
              <a:t>: </a:t>
            </a:r>
            <a:r>
              <a:rPr lang="en-US" sz="2700" dirty="0">
                <a:hlinkClick r:id="rId9" action="ppaction://hlinkfile"/>
              </a:rPr>
              <a:t>nccc.ucsf.edu</a:t>
            </a:r>
            <a:endParaRPr lang="en-US" sz="2700" dirty="0"/>
          </a:p>
          <a:p>
            <a:pPr lvl="1"/>
            <a:r>
              <a:rPr lang="en-US" sz="2700" dirty="0"/>
              <a:t>National Coordinating Resource Center offers free, printed provider resources: </a:t>
            </a:r>
            <a:r>
              <a:rPr lang="en-US" sz="2700" dirty="0">
                <a:hlinkClick r:id="rId10"/>
              </a:rPr>
              <a:t>https://aidsetc.org/community/order</a:t>
            </a:r>
            <a:endParaRPr lang="en-US" sz="2700" dirty="0"/>
          </a:p>
          <a:p>
            <a:pPr lvl="1"/>
            <a:endParaRPr lang="en-US" sz="2700" dirty="0"/>
          </a:p>
        </p:txBody>
      </p:sp>
      <p:pic>
        <p:nvPicPr>
          <p:cNvPr id="4" name="Picture 3" descr="Logo for NAHEWD (National Alliance for HIV Education and Workforce Development)" title="NAHEWD Logo">
            <a:extLst>
              <a:ext uri="{FF2B5EF4-FFF2-40B4-BE49-F238E27FC236}">
                <a16:creationId xmlns:a16="http://schemas.microsoft.com/office/drawing/2014/main" id="{641A649E-2FE5-4A32-B93D-B3AD07FF27BF}"/>
              </a:ext>
            </a:extLst>
          </p:cNvPr>
          <p:cNvPicPr>
            <a:picLocks noChangeAspect="1"/>
          </p:cNvPicPr>
          <p:nvPr/>
        </p:nvPicPr>
        <p:blipFill>
          <a:blip r:embed="rId11"/>
          <a:stretch>
            <a:fillRect/>
          </a:stretch>
        </p:blipFill>
        <p:spPr>
          <a:xfrm>
            <a:off x="8887893" y="6218816"/>
            <a:ext cx="1588376" cy="603181"/>
          </a:xfrm>
          <a:prstGeom prst="rect">
            <a:avLst/>
          </a:prstGeom>
        </p:spPr>
      </p:pic>
    </p:spTree>
    <p:extLst>
      <p:ext uri="{BB962C8B-B14F-4D97-AF65-F5344CB8AC3E}">
        <p14:creationId xmlns:p14="http://schemas.microsoft.com/office/powerpoint/2010/main" val="404095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981200" y="1541417"/>
            <a:ext cx="8229600" cy="4728754"/>
          </a:xfrm>
        </p:spPr>
        <p:txBody>
          <a:bodyPr>
            <a:normAutofit fontScale="25000" lnSpcReduction="20000"/>
          </a:bodyPr>
          <a:lstStyle/>
          <a:p>
            <a:pPr marL="342900" indent="-342900">
              <a:buFont typeface="Wingdings" charset="2"/>
              <a:buAutoNum type="arabicPeriod"/>
            </a:pPr>
            <a:r>
              <a:rPr lang="en-US" sz="4000" dirty="0"/>
              <a:t>Schwetz, T., et al. </a:t>
            </a:r>
            <a:r>
              <a:rPr lang="en-US" sz="4000" i="1" dirty="0"/>
              <a:t>Opioids and Infectious Diseases: a Converging Public Health Crisis</a:t>
            </a:r>
            <a:r>
              <a:rPr lang="en-US" sz="4000" dirty="0"/>
              <a:t>. Journal of Infectious Diseases, </a:t>
            </a:r>
            <a:r>
              <a:rPr lang="en-US" sz="4000" dirty="0">
                <a:hlinkClick r:id="rId2"/>
              </a:rPr>
              <a:t>https://academic.oup.com/jid/article/220/3/346/5426470</a:t>
            </a:r>
            <a:r>
              <a:rPr lang="en-US" sz="4000" dirty="0"/>
              <a:t> </a:t>
            </a:r>
          </a:p>
          <a:p>
            <a:pPr marL="342900" indent="-342900">
              <a:buAutoNum type="arabicPeriod"/>
            </a:pPr>
            <a:r>
              <a:rPr lang="en-US" sz="4000" dirty="0"/>
              <a:t>Cunningham, C.O.  </a:t>
            </a:r>
            <a:r>
              <a:rPr lang="en-US" sz="4000" i="1" dirty="0"/>
              <a:t>Opioids and HIV Infection: From Pain Management to Addiction Treatment. </a:t>
            </a:r>
            <a:r>
              <a:rPr lang="en-US" sz="4000" dirty="0"/>
              <a:t>Topics in Antiviral Medicine. </a:t>
            </a:r>
            <a:r>
              <a:rPr lang="en-US" sz="4000" dirty="0">
                <a:hlinkClick r:id="rId3"/>
              </a:rPr>
              <a:t>https://www.ncbi.nlm.nih.gov/pmc/articles/PMC5935219/</a:t>
            </a:r>
            <a:r>
              <a:rPr lang="en-US" sz="4000" dirty="0"/>
              <a:t> </a:t>
            </a:r>
          </a:p>
          <a:p>
            <a:pPr marL="342900" indent="-342900">
              <a:buAutoNum type="arabicPeriod"/>
            </a:pPr>
            <a:r>
              <a:rPr lang="en-US" sz="4000" dirty="0"/>
              <a:t>Dawson. L. and Kates. J. </a:t>
            </a:r>
            <a:r>
              <a:rPr lang="en-US" sz="4000" i="1" dirty="0"/>
              <a:t>HIV and the Opioid Epidemic: 5 Key Points</a:t>
            </a:r>
            <a:r>
              <a:rPr lang="en-US" sz="4000" dirty="0"/>
              <a:t>. </a:t>
            </a:r>
            <a:r>
              <a:rPr lang="en-US" sz="4000" dirty="0">
                <a:hlinkClick r:id="rId4"/>
              </a:rPr>
              <a:t>https://www.kff.org/hivaids/issue-brief/hiv-and-the-opioid-epidemic-5-key-points/</a:t>
            </a:r>
            <a:r>
              <a:rPr lang="en-US" sz="4000" dirty="0"/>
              <a:t> </a:t>
            </a:r>
          </a:p>
          <a:p>
            <a:pPr marL="342900" indent="-342900">
              <a:buAutoNum type="arabicPeriod"/>
            </a:pPr>
            <a:r>
              <a:rPr lang="en-US" sz="4000" dirty="0"/>
              <a:t>Substance Abuse and Mental Health Services Administration. </a:t>
            </a:r>
            <a:r>
              <a:rPr lang="en-US" sz="4000" dirty="0">
                <a:hlinkClick r:id="rId5"/>
              </a:rPr>
              <a:t>https://www.samhsa.gov/sites/default/files/hivhepadvisory_letter-signed.pdf</a:t>
            </a:r>
            <a:r>
              <a:rPr lang="en-US" sz="4000" dirty="0"/>
              <a:t> </a:t>
            </a:r>
          </a:p>
          <a:p>
            <a:pPr marL="342900" indent="-342900">
              <a:buAutoNum type="arabicPeriod"/>
            </a:pPr>
            <a:r>
              <a:rPr lang="en-US" sz="4000" i="1" dirty="0"/>
              <a:t>What is ‘Ending the HIV Epidemic: A Plan for America’?  </a:t>
            </a:r>
            <a:r>
              <a:rPr lang="en-US" sz="4000" dirty="0">
                <a:hlinkClick r:id="rId6"/>
              </a:rPr>
              <a:t>https://www.hiv.gov/federal-response/ending-the-hiv-epidemic/overview</a:t>
            </a:r>
            <a:r>
              <a:rPr lang="en-US" sz="4000" dirty="0"/>
              <a:t> </a:t>
            </a:r>
          </a:p>
          <a:p>
            <a:pPr marL="342900" indent="-342900">
              <a:buAutoNum type="arabicPeriod"/>
            </a:pPr>
            <a:r>
              <a:rPr lang="en-US" sz="4000" i="1" dirty="0"/>
              <a:t>Action Plan Overview</a:t>
            </a:r>
            <a:r>
              <a:rPr lang="en-US" sz="4000" dirty="0"/>
              <a:t>. </a:t>
            </a:r>
            <a:r>
              <a:rPr lang="en-US" sz="4000" dirty="0">
                <a:hlinkClick r:id="rId7"/>
              </a:rPr>
              <a:t>https://www.hhs.gov/hepatitis/action-plan/national-viral-hepatitis-action-plan-overview/index.html</a:t>
            </a:r>
            <a:r>
              <a:rPr lang="en-US" sz="4000" dirty="0"/>
              <a:t> </a:t>
            </a:r>
          </a:p>
          <a:p>
            <a:pPr marL="342900" indent="-342900">
              <a:buFont typeface="Wingdings" pitchFamily="2" charset="2"/>
              <a:buAutoNum type="arabicPeriod"/>
            </a:pPr>
            <a:r>
              <a:rPr lang="en-US" sz="4000" dirty="0" err="1"/>
              <a:t>Pitasi</a:t>
            </a:r>
            <a:r>
              <a:rPr lang="en-US" sz="4000" dirty="0"/>
              <a:t>, et al. </a:t>
            </a:r>
            <a:r>
              <a:rPr lang="en-US" sz="4000" i="1" dirty="0"/>
              <a:t>HIV Testing in 50 Local Jurisdictions Accounting for the Majority of New HIV Diagnoses and 7 States with Disproportionate Occurrence of HIV in Rural Areas</a:t>
            </a:r>
            <a:r>
              <a:rPr lang="en-US" sz="4000" dirty="0"/>
              <a:t>, </a:t>
            </a:r>
            <a:r>
              <a:rPr lang="en-US" sz="4000" i="1" dirty="0"/>
              <a:t>2016-2017</a:t>
            </a:r>
            <a:r>
              <a:rPr lang="en-US" sz="4000" dirty="0"/>
              <a:t>. Morbidity and Mortality Weekly Report.  2019 Jun 28; 68(25): 561-567.</a:t>
            </a:r>
          </a:p>
          <a:p>
            <a:pPr marL="342900" indent="-342900">
              <a:buFont typeface="Wingdings" pitchFamily="2" charset="2"/>
              <a:buAutoNum type="arabicPeriod"/>
            </a:pPr>
            <a:r>
              <a:rPr lang="en-US" sz="4000" dirty="0"/>
              <a:t>Cohn, A., et al. </a:t>
            </a:r>
            <a:r>
              <a:rPr lang="en-US" sz="4000" i="1" dirty="0"/>
              <a:t>Characteristics of U.S. Substance Abuse Treatment Facilities Offering HIV Services: Results From a National Survey</a:t>
            </a:r>
            <a:r>
              <a:rPr lang="en-US" sz="4000" dirty="0"/>
              <a:t>. Psychiatric Services. </a:t>
            </a:r>
            <a:r>
              <a:rPr lang="en-US" sz="4000" dirty="0">
                <a:hlinkClick r:id="rId8"/>
              </a:rPr>
              <a:t>https://www.ncbi.nlm.nih.gov/pubmed/26975517</a:t>
            </a:r>
            <a:r>
              <a:rPr lang="en-US" sz="4000" dirty="0"/>
              <a:t> </a:t>
            </a:r>
          </a:p>
          <a:p>
            <a:pPr marL="342900" indent="-342900">
              <a:buFont typeface="Wingdings" pitchFamily="2" charset="2"/>
              <a:buAutoNum type="arabicPeriod"/>
            </a:pPr>
            <a:r>
              <a:rPr lang="en-US" sz="4000" dirty="0" err="1"/>
              <a:t>Aletraris</a:t>
            </a:r>
            <a:r>
              <a:rPr lang="en-US" sz="4000" dirty="0"/>
              <a:t>, L. and Roman, P.M. </a:t>
            </a:r>
            <a:r>
              <a:rPr lang="en-US" sz="4000" i="1" dirty="0"/>
              <a:t>Provision of Onsite HIV Services in Substance Use Disorder Treatment Programs: A Longitudinal Analysis</a:t>
            </a:r>
            <a:r>
              <a:rPr lang="en-US" sz="4000" dirty="0"/>
              <a:t>. Journal of Substance Abuse Treatment. </a:t>
            </a:r>
            <a:r>
              <a:rPr lang="en-US" sz="4000" dirty="0">
                <a:hlinkClick r:id="rId9"/>
              </a:rPr>
              <a:t>https://www.ncbi.nlm.nih.gov/pubmed/25934459</a:t>
            </a:r>
            <a:r>
              <a:rPr lang="en-US" sz="4000" dirty="0"/>
              <a:t> </a:t>
            </a:r>
          </a:p>
          <a:p>
            <a:pPr marL="342900" indent="-342900">
              <a:buFont typeface="Wingdings" pitchFamily="2" charset="2"/>
              <a:buAutoNum type="arabicPeriod"/>
            </a:pPr>
            <a:r>
              <a:rPr lang="en-US" sz="4000" dirty="0"/>
              <a:t>Frimpong, J., et al. Spillover Effects of HIV Testing Policies: Changes in HIV Testing Guidelines and HCV Testing Practices in Drug Treatment Programs in the United States. BMC Public Health. </a:t>
            </a:r>
            <a:r>
              <a:rPr lang="en-US" sz="4000" dirty="0">
                <a:hlinkClick r:id="rId10"/>
              </a:rPr>
              <a:t>https://www.ncbi.nlm.nih.gov/pubmed/27473519</a:t>
            </a:r>
            <a:endParaRPr lang="en-US" sz="4000" dirty="0"/>
          </a:p>
          <a:p>
            <a:pPr marL="342900" indent="-342900">
              <a:buFont typeface="Wingdings" pitchFamily="2" charset="2"/>
              <a:buAutoNum type="arabicPeriod"/>
            </a:pPr>
            <a:r>
              <a:rPr lang="en-US" sz="4000" dirty="0"/>
              <a:t>Frimpong, J. and </a:t>
            </a:r>
            <a:r>
              <a:rPr lang="en-US" sz="4000" dirty="0" err="1"/>
              <a:t>D’Aunno</a:t>
            </a:r>
            <a:r>
              <a:rPr lang="en-US" sz="4000" dirty="0"/>
              <a:t>. </a:t>
            </a:r>
            <a:r>
              <a:rPr lang="en-US" sz="4000" i="1" dirty="0"/>
              <a:t>Hepatitis C Testing in Substance Use Disorder Treatment: The Role of Program Managers in Adoption of Testing Services</a:t>
            </a:r>
            <a:r>
              <a:rPr lang="en-US" sz="4000" dirty="0"/>
              <a:t>. Substance Abuse Treatment, Prevention, and Policy. </a:t>
            </a:r>
            <a:r>
              <a:rPr lang="en-US" sz="4000" dirty="0">
                <a:hlinkClick r:id="rId11"/>
              </a:rPr>
              <a:t>https://www.ncbi.nlm.nih.gov/pubmed/27036115</a:t>
            </a:r>
            <a:r>
              <a:rPr lang="en-US" sz="4000" dirty="0"/>
              <a:t>   </a:t>
            </a:r>
          </a:p>
          <a:p>
            <a:pPr marL="342900" indent="-342900">
              <a:buFont typeface="Wingdings" pitchFamily="2" charset="2"/>
              <a:buAutoNum type="arabicPeriod"/>
            </a:pPr>
            <a:r>
              <a:rPr lang="en-US" sz="4000" dirty="0"/>
              <a:t>Young, S., et al. </a:t>
            </a:r>
            <a:r>
              <a:rPr lang="en-US" sz="4000" i="1" dirty="0"/>
              <a:t>Hepatitis C Cascade of Care Among People Who Inject Drugs in Vancouver, Canada</a:t>
            </a:r>
            <a:r>
              <a:rPr lang="en-US" sz="4000" dirty="0"/>
              <a:t>. Substance Abuse 2018; 39(4): 461 468. DOI: </a:t>
            </a:r>
            <a:r>
              <a:rPr lang="en-US" sz="4000" u="sng" dirty="0">
                <a:hlinkClick r:id="rId12"/>
              </a:rPr>
              <a:t>10.1080/08897077.2018.1485128</a:t>
            </a:r>
            <a:endParaRPr lang="en-US" sz="4000" u="sng" dirty="0"/>
          </a:p>
          <a:p>
            <a:pPr marL="342900" indent="-342900">
              <a:buFont typeface="Wingdings" pitchFamily="2" charset="2"/>
              <a:buAutoNum type="arabicPeriod"/>
            </a:pPr>
            <a:r>
              <a:rPr lang="en-US" sz="4000" dirty="0"/>
              <a:t>Morris, et al. </a:t>
            </a:r>
            <a:r>
              <a:rPr lang="en-US" sz="4000" i="1" dirty="0"/>
              <a:t>Treatment Cascade for Hepatitis C Virus in Young Adult People Who Inject Drugs in San Francisco: Low Number Treated</a:t>
            </a:r>
            <a:r>
              <a:rPr lang="en-US" sz="4000" dirty="0"/>
              <a:t>. Drug and Alcohol Dependence 2019; 198: 133-135. DOI: </a:t>
            </a:r>
            <a:r>
              <a:rPr lang="en-US" sz="4000" dirty="0">
                <a:hlinkClick r:id="rId13" tooltip="Persistent link using digital object identifier"/>
              </a:rPr>
              <a:t>10.1016/j.drugalcdep.2019.02.008</a:t>
            </a:r>
            <a:r>
              <a:rPr lang="en-US" sz="4000" dirty="0"/>
              <a:t> </a:t>
            </a:r>
          </a:p>
          <a:p>
            <a:endParaRPr lang="en-US" sz="4000" u="sng" dirty="0"/>
          </a:p>
          <a:p>
            <a:pPr marL="342900" indent="-342900">
              <a:buFont typeface="Wingdings" pitchFamily="2" charset="2"/>
              <a:buAutoNum type="arabicPeriod"/>
            </a:pPr>
            <a:endParaRPr lang="en-US" u="sng" dirty="0"/>
          </a:p>
          <a:p>
            <a:endParaRPr lang="en-US" u="sng" dirty="0"/>
          </a:p>
          <a:p>
            <a:pPr marL="342900" indent="-342900">
              <a:buFont typeface="Wingdings" pitchFamily="2" charset="2"/>
              <a:buAutoNum type="arabicPeriod"/>
            </a:pPr>
            <a:endParaRPr lang="en-US" dirty="0"/>
          </a:p>
          <a:p>
            <a:pPr marL="342900" indent="-342900">
              <a:buFont typeface="Wingdings" pitchFamily="2" charset="2"/>
              <a:buAutoNum type="arabicPeriod"/>
            </a:pPr>
            <a:endParaRPr lang="en-US" dirty="0"/>
          </a:p>
          <a:p>
            <a:pPr marL="342900" indent="-342900">
              <a:buAutoNum type="arabicPeriod"/>
            </a:pPr>
            <a:endParaRPr lang="en-US" dirty="0"/>
          </a:p>
        </p:txBody>
      </p:sp>
      <p:pic>
        <p:nvPicPr>
          <p:cNvPr id="4" name="Picture 3" descr="Logo for NAHEWD (National Alliance for HIV Education and Workforce Development)" title="NAHEWD Logo">
            <a:extLst>
              <a:ext uri="{FF2B5EF4-FFF2-40B4-BE49-F238E27FC236}">
                <a16:creationId xmlns:a16="http://schemas.microsoft.com/office/drawing/2014/main" id="{6F7F35DC-04CB-42CA-9850-BCFF0AEE06B9}"/>
              </a:ext>
            </a:extLst>
          </p:cNvPr>
          <p:cNvPicPr>
            <a:picLocks noChangeAspect="1"/>
          </p:cNvPicPr>
          <p:nvPr/>
        </p:nvPicPr>
        <p:blipFill>
          <a:blip r:embed="rId14"/>
          <a:stretch>
            <a:fillRect/>
          </a:stretch>
        </p:blipFill>
        <p:spPr>
          <a:xfrm>
            <a:off x="8887893" y="6218816"/>
            <a:ext cx="1588376" cy="603181"/>
          </a:xfrm>
          <a:prstGeom prst="rect">
            <a:avLst/>
          </a:prstGeom>
        </p:spPr>
      </p:pic>
    </p:spTree>
    <p:extLst>
      <p:ext uri="{BB962C8B-B14F-4D97-AF65-F5344CB8AC3E}">
        <p14:creationId xmlns:p14="http://schemas.microsoft.com/office/powerpoint/2010/main" val="36086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you might use this slide deck</a:t>
            </a:r>
          </a:p>
        </p:txBody>
      </p:sp>
      <p:sp>
        <p:nvSpPr>
          <p:cNvPr id="3" name="Content Placeholder 2"/>
          <p:cNvSpPr>
            <a:spLocks noGrp="1"/>
          </p:cNvSpPr>
          <p:nvPr>
            <p:ph idx="1"/>
          </p:nvPr>
        </p:nvSpPr>
        <p:spPr>
          <a:xfrm>
            <a:off x="2209800" y="1881810"/>
            <a:ext cx="7772400" cy="4290391"/>
          </a:xfrm>
        </p:spPr>
        <p:txBody>
          <a:bodyPr>
            <a:normAutofit fontScale="92500" lnSpcReduction="20000"/>
          </a:bodyPr>
          <a:lstStyle/>
          <a:p>
            <a:r>
              <a:rPr lang="en-US" sz="2400" dirty="0"/>
              <a:t>NAHEWD receives request [via ORN contacts] to present this information in your area</a:t>
            </a:r>
          </a:p>
          <a:p>
            <a:r>
              <a:rPr lang="en-US" sz="2400" dirty="0"/>
              <a:t>Incorporation into relevant non-NAHEWD/ORN events (i.e. upcoming AETC trainings, newsletters)</a:t>
            </a:r>
          </a:p>
          <a:p>
            <a:pPr marL="0" indent="0">
              <a:buNone/>
            </a:pPr>
            <a:endParaRPr lang="en-US" dirty="0"/>
          </a:p>
          <a:p>
            <a:pPr marL="0" indent="0">
              <a:buNone/>
            </a:pPr>
            <a:endParaRPr lang="en-US" dirty="0"/>
          </a:p>
          <a:p>
            <a:pPr marL="0" indent="0">
              <a:buNone/>
            </a:pPr>
            <a:r>
              <a:rPr lang="en-US" b="1" u="sng" dirty="0"/>
              <a:t>PRIMARY GOALS OF SLIDEDECK</a:t>
            </a:r>
            <a:r>
              <a:rPr lang="en-US" b="1" dirty="0"/>
              <a:t>:</a:t>
            </a:r>
          </a:p>
          <a:p>
            <a:pPr>
              <a:buFontTx/>
              <a:buChar char="-"/>
            </a:pPr>
            <a:r>
              <a:rPr lang="en-US" b="1" dirty="0"/>
              <a:t>Encourage substance use disorder providers to think about HIV/HCV in their daily work</a:t>
            </a:r>
          </a:p>
          <a:p>
            <a:pPr>
              <a:buFontTx/>
              <a:buChar char="-"/>
            </a:pPr>
            <a:r>
              <a:rPr lang="en-US" b="1" dirty="0"/>
              <a:t>Generate additional requests to AETCs for further HIV education, support/TA</a:t>
            </a:r>
          </a:p>
          <a:p>
            <a:pPr>
              <a:buFontTx/>
              <a:buChar char="-"/>
            </a:pPr>
            <a:r>
              <a:rPr lang="en-US" b="1" dirty="0"/>
              <a:t>Connect substance use disorder providers with their regional AETC</a:t>
            </a:r>
          </a:p>
          <a:p>
            <a:pPr>
              <a:buFontTx/>
              <a:buChar char="-"/>
            </a:pPr>
            <a:endParaRPr lang="en-US" b="1" dirty="0"/>
          </a:p>
        </p:txBody>
      </p:sp>
      <p:sp>
        <p:nvSpPr>
          <p:cNvPr id="4" name="Rectangle 3"/>
          <p:cNvSpPr/>
          <p:nvPr/>
        </p:nvSpPr>
        <p:spPr>
          <a:xfrm>
            <a:off x="2047461" y="3756992"/>
            <a:ext cx="8097078" cy="2199861"/>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a:endParaRPr>
          </a:p>
        </p:txBody>
      </p:sp>
    </p:spTree>
    <p:extLst>
      <p:ext uri="{BB962C8B-B14F-4D97-AF65-F5344CB8AC3E}">
        <p14:creationId xmlns:p14="http://schemas.microsoft.com/office/powerpoint/2010/main" val="2337321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contact us!</a:t>
            </a:r>
          </a:p>
        </p:txBody>
      </p:sp>
      <p:sp>
        <p:nvSpPr>
          <p:cNvPr id="3" name="Content Placeholder 2"/>
          <p:cNvSpPr>
            <a:spLocks noGrp="1"/>
          </p:cNvSpPr>
          <p:nvPr>
            <p:ph idx="1"/>
          </p:nvPr>
        </p:nvSpPr>
        <p:spPr>
          <a:xfrm>
            <a:off x="1981200" y="1679404"/>
            <a:ext cx="8229600" cy="3953421"/>
          </a:xfrm>
        </p:spPr>
        <p:txBody>
          <a:bodyPr>
            <a:noAutofit/>
          </a:bodyPr>
          <a:lstStyle/>
          <a:p>
            <a:pPr lvl="0"/>
            <a:r>
              <a:rPr lang="en-US" dirty="0"/>
              <a:t>For more information, or to collaborate with NAHEWD, you can: </a:t>
            </a:r>
          </a:p>
          <a:p>
            <a:pPr lvl="0"/>
            <a:endParaRPr lang="en-US" sz="1600" dirty="0"/>
          </a:p>
          <a:p>
            <a:pPr lvl="2"/>
            <a:r>
              <a:rPr lang="en-US" sz="2800" dirty="0"/>
              <a:t>Visit the NAHEWD website: </a:t>
            </a:r>
            <a:r>
              <a:rPr lang="en-US" sz="2800" dirty="0">
                <a:hlinkClick r:id="rId3"/>
              </a:rPr>
              <a:t>www.nahewd.org</a:t>
            </a:r>
            <a:endParaRPr lang="en-US" sz="2800" dirty="0"/>
          </a:p>
          <a:p>
            <a:pPr lvl="2"/>
            <a:r>
              <a:rPr lang="en-US" sz="2800" dirty="0"/>
              <a:t>E-mail Elizabeth </a:t>
            </a:r>
            <a:r>
              <a:rPr lang="en-US" sz="2800" dirty="0" err="1"/>
              <a:t>Lazo</a:t>
            </a:r>
            <a:r>
              <a:rPr lang="en-US" sz="2800" dirty="0"/>
              <a:t>: </a:t>
            </a:r>
            <a:r>
              <a:rPr lang="en-US" sz="2800" dirty="0">
                <a:hlinkClick r:id="rId4"/>
              </a:rPr>
              <a:t>elazo@nahewd.org</a:t>
            </a:r>
            <a:r>
              <a:rPr lang="en-US" sz="2800" dirty="0"/>
              <a:t> </a:t>
            </a:r>
          </a:p>
          <a:p>
            <a:pPr marL="0" indent="0">
              <a:buNone/>
            </a:pPr>
            <a:endParaRPr lang="en-US" sz="2300" dirty="0"/>
          </a:p>
        </p:txBody>
      </p:sp>
      <p:sp>
        <p:nvSpPr>
          <p:cNvPr id="4" name="Slide Number Placeholder 3"/>
          <p:cNvSpPr>
            <a:spLocks noGrp="1"/>
          </p:cNvSpPr>
          <p:nvPr>
            <p:ph type="sldNum" sz="quarter" idx="12"/>
          </p:nvPr>
        </p:nvSpPr>
        <p:spPr/>
        <p:txBody>
          <a:bodyPr/>
          <a:lstStyle/>
          <a:p>
            <a:pPr defTabSz="457200"/>
            <a:fld id="{1271A09D-B238-CC49-8083-E93D66A072E7}" type="slidenum">
              <a:rPr lang="en-US">
                <a:solidFill>
                  <a:prstClr val="black">
                    <a:tint val="75000"/>
                  </a:prstClr>
                </a:solidFill>
              </a:rPr>
              <a:pPr defTabSz="457200"/>
              <a:t>20</a:t>
            </a:fld>
            <a:endParaRPr lang="en-US">
              <a:solidFill>
                <a:prstClr val="black">
                  <a:tint val="75000"/>
                </a:prstClr>
              </a:solidFill>
            </a:endParaRPr>
          </a:p>
        </p:txBody>
      </p:sp>
      <p:pic>
        <p:nvPicPr>
          <p:cNvPr id="5" name="Picture 4" descr="Logo for NAHEWD (National Alliance for HIV Education and Workforce Development)" title="NAHEWD Logo">
            <a:extLst>
              <a:ext uri="{FF2B5EF4-FFF2-40B4-BE49-F238E27FC236}">
                <a16:creationId xmlns:a16="http://schemas.microsoft.com/office/drawing/2014/main" id="{E1440E80-8486-4BAA-87DA-C8495CCE96DE}"/>
              </a:ext>
            </a:extLst>
          </p:cNvPr>
          <p:cNvPicPr>
            <a:picLocks noChangeAspect="1"/>
          </p:cNvPicPr>
          <p:nvPr/>
        </p:nvPicPr>
        <p:blipFill>
          <a:blip r:embed="rId5"/>
          <a:stretch>
            <a:fillRect/>
          </a:stretch>
        </p:blipFill>
        <p:spPr>
          <a:xfrm>
            <a:off x="8622424" y="6237322"/>
            <a:ext cx="1588376" cy="603181"/>
          </a:xfrm>
          <a:prstGeom prst="rect">
            <a:avLst/>
          </a:prstGeom>
        </p:spPr>
      </p:pic>
      <p:sp>
        <p:nvSpPr>
          <p:cNvPr id="6" name="TextBox 5"/>
          <p:cNvSpPr txBox="1"/>
          <p:nvPr/>
        </p:nvSpPr>
        <p:spPr>
          <a:xfrm>
            <a:off x="2418807" y="5230673"/>
            <a:ext cx="7354386" cy="461665"/>
          </a:xfrm>
          <a:prstGeom prst="rect">
            <a:avLst/>
          </a:prstGeom>
          <a:solidFill>
            <a:schemeClr val="accent4"/>
          </a:solidFill>
          <a:ln>
            <a:solidFill>
              <a:schemeClr val="tx1"/>
            </a:solidFill>
          </a:ln>
        </p:spPr>
        <p:txBody>
          <a:bodyPr wrap="none" rtlCol="0">
            <a:spAutoFit/>
          </a:bodyPr>
          <a:lstStyle/>
          <a:p>
            <a:pPr defTabSz="457200"/>
            <a:r>
              <a:rPr lang="en-US" sz="2400" b="1" i="1" dirty="0">
                <a:solidFill>
                  <a:prstClr val="black"/>
                </a:solidFill>
                <a:latin typeface="Calibri"/>
              </a:rPr>
              <a:t>Optional: Insert regional/local AETC contact information</a:t>
            </a:r>
          </a:p>
        </p:txBody>
      </p:sp>
    </p:spTree>
    <p:extLst>
      <p:ext uri="{BB962C8B-B14F-4D97-AF65-F5344CB8AC3E}">
        <p14:creationId xmlns:p14="http://schemas.microsoft.com/office/powerpoint/2010/main" val="36196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housekeeping items!</a:t>
            </a:r>
          </a:p>
        </p:txBody>
      </p:sp>
      <p:sp>
        <p:nvSpPr>
          <p:cNvPr id="3" name="Content Placeholder 2"/>
          <p:cNvSpPr>
            <a:spLocks noGrp="1"/>
          </p:cNvSpPr>
          <p:nvPr>
            <p:ph idx="1"/>
          </p:nvPr>
        </p:nvSpPr>
        <p:spPr>
          <a:xfrm>
            <a:off x="2209800" y="2121408"/>
            <a:ext cx="7772400" cy="4050792"/>
          </a:xfrm>
        </p:spPr>
        <p:txBody>
          <a:bodyPr/>
          <a:lstStyle/>
          <a:p>
            <a:r>
              <a:rPr lang="en-US" dirty="0"/>
              <a:t>If you present these slides, please let your regional AETC office know, so that your presentation can be included in NAHEWD’s monthly report to ORN</a:t>
            </a:r>
          </a:p>
          <a:p>
            <a:r>
              <a:rPr lang="en-US" dirty="0"/>
              <a:t>Anticipated length: 15-20 min                                                                        (</a:t>
            </a:r>
            <a:r>
              <a:rPr lang="en-US" i="1" u="sng" dirty="0"/>
              <a:t>feel free to modify content</a:t>
            </a:r>
            <a:r>
              <a:rPr lang="en-US" dirty="0"/>
              <a:t>                                                                     </a:t>
            </a:r>
            <a:r>
              <a:rPr lang="en-US" i="1" u="sng" dirty="0"/>
              <a:t>as much or as little as you’d like!</a:t>
            </a:r>
            <a:r>
              <a:rPr lang="en-US" dirty="0"/>
              <a:t>)</a:t>
            </a:r>
          </a:p>
          <a:p>
            <a:r>
              <a:rPr lang="en-US" dirty="0"/>
              <a:t>Developed for mixed audiences</a:t>
            </a:r>
          </a:p>
          <a:p>
            <a:r>
              <a:rPr lang="en-US" dirty="0"/>
              <a:t>508 compliance</a:t>
            </a:r>
          </a:p>
          <a:p>
            <a:r>
              <a:rPr lang="en-US" dirty="0"/>
              <a:t>Speaker notes are included </a:t>
            </a:r>
          </a:p>
          <a:p>
            <a:endParaRPr lang="en-US" dirty="0"/>
          </a:p>
          <a:p>
            <a:endParaRPr lang="en-US" dirty="0"/>
          </a:p>
        </p:txBody>
      </p:sp>
      <p:pic>
        <p:nvPicPr>
          <p:cNvPr id="4" name="Picture 3"/>
          <p:cNvPicPr>
            <a:picLocks noChangeAspect="1"/>
          </p:cNvPicPr>
          <p:nvPr/>
        </p:nvPicPr>
        <p:blipFill>
          <a:blip r:embed="rId2"/>
          <a:stretch>
            <a:fillRect/>
          </a:stretch>
        </p:blipFill>
        <p:spPr>
          <a:xfrm>
            <a:off x="6508955" y="3202909"/>
            <a:ext cx="3893574" cy="2605053"/>
          </a:xfrm>
          <a:prstGeom prst="rect">
            <a:avLst/>
          </a:prstGeom>
        </p:spPr>
      </p:pic>
      <p:cxnSp>
        <p:nvCxnSpPr>
          <p:cNvPr id="6" name="Straight Arrow Connector 5"/>
          <p:cNvCxnSpPr/>
          <p:nvPr/>
        </p:nvCxnSpPr>
        <p:spPr>
          <a:xfrm>
            <a:off x="5756787" y="5134673"/>
            <a:ext cx="678426" cy="379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508956" y="5134673"/>
            <a:ext cx="3967316" cy="75971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spTree>
    <p:extLst>
      <p:ext uri="{BB962C8B-B14F-4D97-AF65-F5344CB8AC3E}">
        <p14:creationId xmlns:p14="http://schemas.microsoft.com/office/powerpoint/2010/main" val="291858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15617"/>
            <a:ext cx="7772400" cy="1470025"/>
          </a:xfrm>
        </p:spPr>
        <p:txBody>
          <a:bodyPr/>
          <a:lstStyle/>
          <a:p>
            <a:r>
              <a:rPr lang="en-US" sz="3600" dirty="0"/>
              <a:t>Ending the HIV &amp; HCV Epidemics: </a:t>
            </a:r>
            <a:br>
              <a:rPr lang="en-US" sz="3600" dirty="0"/>
            </a:br>
            <a:r>
              <a:rPr lang="en-US" sz="3600" dirty="0"/>
              <a:t>A Critical Role for Substance Use Providers</a:t>
            </a:r>
          </a:p>
        </p:txBody>
      </p:sp>
      <p:sp>
        <p:nvSpPr>
          <p:cNvPr id="5" name="Subtitle 2"/>
          <p:cNvSpPr txBox="1">
            <a:spLocks/>
          </p:cNvSpPr>
          <p:nvPr/>
        </p:nvSpPr>
        <p:spPr>
          <a:xfrm>
            <a:off x="2895600" y="3056589"/>
            <a:ext cx="6400800" cy="1152009"/>
          </a:xfrm>
          <a:prstGeom prst="rect">
            <a:avLst/>
          </a:prstGeom>
        </p:spPr>
        <p:txBody>
          <a:bodyPr vert="horz" lIns="91440" tIns="45720" rIns="91440" bIns="45720" rtlCol="0">
            <a:normAutofit lnSpcReduction="10000"/>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E6C46D"/>
                </a:solidFill>
              </a:rPr>
              <a:t>Speaker(s)</a:t>
            </a:r>
          </a:p>
          <a:p>
            <a:r>
              <a:rPr lang="en-US" sz="2000" dirty="0">
                <a:solidFill>
                  <a:srgbClr val="E6C46D"/>
                </a:solidFill>
              </a:rPr>
              <a:t>Role/Organization</a:t>
            </a:r>
          </a:p>
          <a:p>
            <a:r>
              <a:rPr lang="en-US" sz="2000" dirty="0">
                <a:solidFill>
                  <a:srgbClr val="E6C46D"/>
                </a:solidFill>
              </a:rPr>
              <a:t>Date</a:t>
            </a:r>
          </a:p>
        </p:txBody>
      </p:sp>
      <p:pic>
        <p:nvPicPr>
          <p:cNvPr id="4" name="Picture 3" descr="Logo for NAHEWD (National Alliance for HIV Education and Workforce Development)" title="NAHEWD Logo">
            <a:extLst>
              <a:ext uri="{FF2B5EF4-FFF2-40B4-BE49-F238E27FC236}">
                <a16:creationId xmlns:a16="http://schemas.microsoft.com/office/drawing/2014/main" id="{075EC090-749E-4644-860F-4F26DA7F0D30}"/>
              </a:ext>
            </a:extLst>
          </p:cNvPr>
          <p:cNvPicPr>
            <a:picLocks noChangeAspect="1"/>
          </p:cNvPicPr>
          <p:nvPr/>
        </p:nvPicPr>
        <p:blipFill>
          <a:blip r:embed="rId3"/>
          <a:stretch>
            <a:fillRect/>
          </a:stretch>
        </p:blipFill>
        <p:spPr>
          <a:xfrm>
            <a:off x="7844057" y="5070581"/>
            <a:ext cx="2492359" cy="946466"/>
          </a:xfrm>
          <a:prstGeom prst="rect">
            <a:avLst/>
          </a:prstGeom>
        </p:spPr>
      </p:pic>
      <p:sp>
        <p:nvSpPr>
          <p:cNvPr id="3" name="Rounded Rectangle 2"/>
          <p:cNvSpPr/>
          <p:nvPr/>
        </p:nvSpPr>
        <p:spPr>
          <a:xfrm>
            <a:off x="4812892" y="2807501"/>
            <a:ext cx="2566219" cy="1445341"/>
          </a:xfrm>
          <a:prstGeom prst="roundRect">
            <a:avLst/>
          </a:prstGeom>
          <a:no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7" name="Straight Arrow Connector 6"/>
          <p:cNvCxnSpPr/>
          <p:nvPr/>
        </p:nvCxnSpPr>
        <p:spPr>
          <a:xfrm flipV="1">
            <a:off x="3190569" y="3991404"/>
            <a:ext cx="1371599" cy="988141"/>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85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Funding statement</a:t>
            </a:r>
          </a:p>
        </p:txBody>
      </p:sp>
      <p:sp>
        <p:nvSpPr>
          <p:cNvPr id="4" name="Slide Number Placeholder 3"/>
          <p:cNvSpPr>
            <a:spLocks noGrp="1"/>
          </p:cNvSpPr>
          <p:nvPr>
            <p:ph type="sldNum" sz="quarter" idx="12"/>
          </p:nvPr>
        </p:nvSpPr>
        <p:spPr/>
        <p:txBody>
          <a:bodyPr/>
          <a:lstStyle/>
          <a:p>
            <a:pPr defTabSz="457200"/>
            <a:fld id="{1271A09D-B238-CC49-8083-E93D66A072E7}" type="slidenum">
              <a:rPr lang="en-US">
                <a:solidFill>
                  <a:prstClr val="black">
                    <a:tint val="75000"/>
                  </a:prstClr>
                </a:solidFill>
              </a:rPr>
              <a:pPr defTabSz="457200"/>
              <a:t>5</a:t>
            </a:fld>
            <a:endParaRPr lang="en-US">
              <a:solidFill>
                <a:prstClr val="black">
                  <a:tint val="75000"/>
                </a:prstClr>
              </a:solidFill>
            </a:endParaRPr>
          </a:p>
        </p:txBody>
      </p:sp>
      <p:sp>
        <p:nvSpPr>
          <p:cNvPr id="5" name="TextBox 4"/>
          <p:cNvSpPr txBox="1"/>
          <p:nvPr/>
        </p:nvSpPr>
        <p:spPr>
          <a:xfrm>
            <a:off x="2068010" y="1850572"/>
            <a:ext cx="8142791" cy="3862081"/>
          </a:xfrm>
          <a:prstGeom prst="rect">
            <a:avLst/>
          </a:prstGeom>
          <a:solidFill>
            <a:schemeClr val="accent1">
              <a:lumMod val="20000"/>
              <a:lumOff val="80000"/>
            </a:schemeClr>
          </a:solidFill>
        </p:spPr>
        <p:txBody>
          <a:bodyPr wrap="square" lIns="182880" tIns="0" rIns="182880" rtlCol="0" anchor="ctr" anchorCtr="1">
            <a:noAutofit/>
          </a:bodyPr>
          <a:lstStyle/>
          <a:p>
            <a:pPr defTabSz="457200"/>
            <a:r>
              <a:rPr lang="en-US" sz="2800" dirty="0">
                <a:solidFill>
                  <a:prstClr val="black"/>
                </a:solidFill>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pic>
        <p:nvPicPr>
          <p:cNvPr id="7" name="Picture 6" descr="Logo for NAHEWD (National Alliance for HIV Education and Workforce Development)" title="NAHEWD Logo">
            <a:extLst>
              <a:ext uri="{FF2B5EF4-FFF2-40B4-BE49-F238E27FC236}">
                <a16:creationId xmlns:a16="http://schemas.microsoft.com/office/drawing/2014/main" id="{E471D929-0BFA-4C70-9178-1A8425BB59BC}"/>
              </a:ext>
            </a:extLst>
          </p:cNvPr>
          <p:cNvPicPr>
            <a:picLocks noChangeAspect="1"/>
          </p:cNvPicPr>
          <p:nvPr/>
        </p:nvPicPr>
        <p:blipFill>
          <a:blip r:embed="rId3"/>
          <a:stretch>
            <a:fillRect/>
          </a:stretch>
        </p:blipFill>
        <p:spPr>
          <a:xfrm>
            <a:off x="8622424" y="6254600"/>
            <a:ext cx="1588376" cy="603181"/>
          </a:xfrm>
          <a:prstGeom prst="rect">
            <a:avLst/>
          </a:prstGeom>
        </p:spPr>
      </p:pic>
    </p:spTree>
    <p:extLst>
      <p:ext uri="{BB962C8B-B14F-4D97-AF65-F5344CB8AC3E}">
        <p14:creationId xmlns:p14="http://schemas.microsoft.com/office/powerpoint/2010/main" val="225071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objectives</a:t>
            </a:r>
          </a:p>
        </p:txBody>
      </p:sp>
      <p:sp>
        <p:nvSpPr>
          <p:cNvPr id="3" name="Content Placeholder 2"/>
          <p:cNvSpPr>
            <a:spLocks noGrp="1"/>
          </p:cNvSpPr>
          <p:nvPr>
            <p:ph idx="1"/>
          </p:nvPr>
        </p:nvSpPr>
        <p:spPr>
          <a:xfrm>
            <a:off x="2209800" y="1913648"/>
            <a:ext cx="7772400" cy="4478684"/>
          </a:xfrm>
        </p:spPr>
        <p:txBody>
          <a:bodyPr>
            <a:normAutofit/>
          </a:bodyPr>
          <a:lstStyle/>
          <a:p>
            <a:r>
              <a:rPr lang="en-US" dirty="0"/>
              <a:t>Describe the overlap between the opioid,  HIV, and hepatitis C (HCV) epidemics</a:t>
            </a:r>
          </a:p>
          <a:p>
            <a:r>
              <a:rPr lang="en-US" dirty="0"/>
              <a:t>Reflect on the unique role substance use providers can play in HIV and HCV screening and prevention, and  “ending the epidemics”</a:t>
            </a:r>
          </a:p>
          <a:p>
            <a:r>
              <a:rPr lang="en-US" dirty="0"/>
              <a:t>Share information on resources and educational opportunities offered by HRSA’s national AIDS Education and Training Center (AETC) Program</a:t>
            </a:r>
          </a:p>
        </p:txBody>
      </p:sp>
      <p:pic>
        <p:nvPicPr>
          <p:cNvPr id="4" name="Picture 3" descr="Logo for NAHEWD (National Alliance for HIV Education and Workforce Development)" title="NAHEWD Logo">
            <a:extLst>
              <a:ext uri="{FF2B5EF4-FFF2-40B4-BE49-F238E27FC236}">
                <a16:creationId xmlns:a16="http://schemas.microsoft.com/office/drawing/2014/main" id="{381FC3B7-3D15-416E-B443-88C1622795B1}"/>
              </a:ext>
            </a:extLst>
          </p:cNvPr>
          <p:cNvPicPr>
            <a:picLocks noChangeAspect="1"/>
          </p:cNvPicPr>
          <p:nvPr/>
        </p:nvPicPr>
        <p:blipFill>
          <a:blip r:embed="rId3"/>
          <a:stretch>
            <a:fillRect/>
          </a:stretch>
        </p:blipFill>
        <p:spPr>
          <a:xfrm>
            <a:off x="8624643" y="6239228"/>
            <a:ext cx="1588376" cy="603181"/>
          </a:xfrm>
          <a:prstGeom prst="rect">
            <a:avLst/>
          </a:prstGeom>
        </p:spPr>
      </p:pic>
    </p:spTree>
    <p:extLst>
      <p:ext uri="{BB962C8B-B14F-4D97-AF65-F5344CB8AC3E}">
        <p14:creationId xmlns:p14="http://schemas.microsoft.com/office/powerpoint/2010/main" val="211677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2FC8-103D-4F74-BA25-807A35BEF457}"/>
              </a:ext>
            </a:extLst>
          </p:cNvPr>
          <p:cNvSpPr>
            <a:spLocks noGrp="1"/>
          </p:cNvSpPr>
          <p:nvPr>
            <p:ph type="title"/>
          </p:nvPr>
        </p:nvSpPr>
        <p:spPr/>
        <p:txBody>
          <a:bodyPr/>
          <a:lstStyle/>
          <a:p>
            <a:r>
              <a:rPr lang="en-US" sz="4000" dirty="0"/>
              <a:t>HIV- and HCV-affected communities need you</a:t>
            </a:r>
          </a:p>
        </p:txBody>
      </p:sp>
      <p:sp>
        <p:nvSpPr>
          <p:cNvPr id="3" name="Content Placeholder 2">
            <a:extLst>
              <a:ext uri="{FF2B5EF4-FFF2-40B4-BE49-F238E27FC236}">
                <a16:creationId xmlns:a16="http://schemas.microsoft.com/office/drawing/2014/main" id="{ADCCF813-3C0D-4EB3-90B8-44CDEADE6A9B}"/>
              </a:ext>
            </a:extLst>
          </p:cNvPr>
          <p:cNvSpPr>
            <a:spLocks noGrp="1"/>
          </p:cNvSpPr>
          <p:nvPr>
            <p:ph idx="1"/>
          </p:nvPr>
        </p:nvSpPr>
        <p:spPr>
          <a:xfrm>
            <a:off x="1948544" y="1770743"/>
            <a:ext cx="8251371" cy="4575628"/>
          </a:xfrm>
        </p:spPr>
        <p:txBody>
          <a:bodyPr>
            <a:normAutofit/>
          </a:bodyPr>
          <a:lstStyle/>
          <a:p>
            <a:endParaRPr lang="en-US" sz="2600" baseline="30000" dirty="0">
              <a:solidFill>
                <a:schemeClr val="accent1"/>
              </a:solidFill>
            </a:endParaRPr>
          </a:p>
        </p:txBody>
      </p:sp>
      <p:pic>
        <p:nvPicPr>
          <p:cNvPr id="1027" name="Picture 3" descr="Infographic from CDC/HepVu website: &quot;Hepatitis C and HIV are often-overlooked consequences of America's opioid crisis: 8 in 10 new hepatitis C infections are transmitted through injection drug use (IDU), and nearly 1 in 10 new HIV infections in 2015 were due to IDU.&#10;&#10;C:\Users\CChu\Downloads\8.-The-Syndemic-copy-3.png" title="Infogrphic from CDC/HepV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8" y="1523435"/>
            <a:ext cx="9144000" cy="527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0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are our “Ending the Epidemic” goals?</a:t>
            </a:r>
          </a:p>
        </p:txBody>
      </p:sp>
      <p:sp>
        <p:nvSpPr>
          <p:cNvPr id="3" name="Content Placeholder 2"/>
          <p:cNvSpPr>
            <a:spLocks noGrp="1"/>
          </p:cNvSpPr>
          <p:nvPr>
            <p:ph idx="1"/>
          </p:nvPr>
        </p:nvSpPr>
        <p:spPr>
          <a:xfrm>
            <a:off x="2209801" y="3374683"/>
            <a:ext cx="3364523" cy="1079623"/>
          </a:xfrm>
          <a:solidFill>
            <a:schemeClr val="accent1"/>
          </a:solidFill>
        </p:spPr>
        <p:txBody>
          <a:bodyPr>
            <a:normAutofit/>
          </a:bodyPr>
          <a:lstStyle/>
          <a:p>
            <a:pPr marL="0" indent="0">
              <a:buNone/>
            </a:pPr>
            <a:r>
              <a:rPr lang="en-US" sz="1900" dirty="0">
                <a:solidFill>
                  <a:schemeClr val="bg1"/>
                </a:solidFill>
              </a:rPr>
              <a:t>Reduce new HIV infections in the United States by 75% in 5 years and by 90% by 2030</a:t>
            </a:r>
            <a:r>
              <a:rPr lang="en-US" sz="1900" baseline="30000" dirty="0">
                <a:solidFill>
                  <a:schemeClr val="bg1"/>
                </a:solidFill>
              </a:rPr>
              <a:t>5</a:t>
            </a:r>
          </a:p>
        </p:txBody>
      </p:sp>
      <p:pic>
        <p:nvPicPr>
          <p:cNvPr id="1027" name="Picture 3" descr="Picture of ribbon symbolizing HCV efforts" title="HCV ribb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41410" y="1589105"/>
            <a:ext cx="1198381" cy="170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Picture of ribbon symbolizing HIV efforts" title="HIV ribb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1274" y="1589105"/>
            <a:ext cx="1266486" cy="158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6119447" y="3379706"/>
            <a:ext cx="4103078" cy="3165952"/>
          </a:xfrm>
          <a:prstGeom prst="rect">
            <a:avLst/>
          </a:prstGeom>
          <a:solidFill>
            <a:schemeClr val="accent1"/>
          </a:solidFill>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Clr>
                <a:srgbClr val="234264">
                  <a:lumMod val="75000"/>
                </a:srgbClr>
              </a:buClr>
              <a:buNone/>
            </a:pPr>
            <a:r>
              <a:rPr lang="en-US" sz="1900" dirty="0">
                <a:solidFill>
                  <a:prstClr val="white"/>
                </a:solidFill>
                <a:latin typeface="Source Sans Pro"/>
              </a:rPr>
              <a:t>Prevent new viral hepatitis infections</a:t>
            </a:r>
          </a:p>
          <a:p>
            <a:pPr marL="0" indent="0">
              <a:lnSpc>
                <a:spcPct val="100000"/>
              </a:lnSpc>
              <a:buClr>
                <a:srgbClr val="234264">
                  <a:lumMod val="75000"/>
                </a:srgbClr>
              </a:buClr>
              <a:buNone/>
            </a:pPr>
            <a:r>
              <a:rPr lang="en-US" sz="1900" dirty="0">
                <a:solidFill>
                  <a:prstClr val="white"/>
                </a:solidFill>
                <a:latin typeface="Source Sans Pro"/>
              </a:rPr>
              <a:t>Reduce deaths and improve the health of people living with viral hepatitis</a:t>
            </a:r>
          </a:p>
          <a:p>
            <a:pPr marL="0" indent="0">
              <a:lnSpc>
                <a:spcPct val="100000"/>
              </a:lnSpc>
              <a:buClr>
                <a:srgbClr val="234264">
                  <a:lumMod val="75000"/>
                </a:srgbClr>
              </a:buClr>
              <a:buNone/>
            </a:pPr>
            <a:r>
              <a:rPr lang="en-US" sz="1900" dirty="0">
                <a:solidFill>
                  <a:prstClr val="white"/>
                </a:solidFill>
                <a:latin typeface="Source Sans Pro"/>
              </a:rPr>
              <a:t>Reduce viral hepatitis health disparities</a:t>
            </a:r>
          </a:p>
          <a:p>
            <a:pPr marL="0" indent="0">
              <a:lnSpc>
                <a:spcPct val="100000"/>
              </a:lnSpc>
              <a:buClr>
                <a:srgbClr val="234264">
                  <a:lumMod val="75000"/>
                </a:srgbClr>
              </a:buClr>
              <a:buNone/>
            </a:pPr>
            <a:r>
              <a:rPr lang="en-US" sz="1900" dirty="0">
                <a:solidFill>
                  <a:prstClr val="white"/>
                </a:solidFill>
                <a:latin typeface="Source Sans Pro"/>
              </a:rPr>
              <a:t>Coordinate, monitor, and report on implementation of viral hepatitis activities</a:t>
            </a:r>
            <a:r>
              <a:rPr lang="en-US" sz="1900" baseline="30000" dirty="0">
                <a:solidFill>
                  <a:prstClr val="white"/>
                </a:solidFill>
                <a:latin typeface="Source Sans Pro"/>
              </a:rPr>
              <a:t>6</a:t>
            </a:r>
            <a:endParaRPr lang="en-US" sz="1900" dirty="0">
              <a:solidFill>
                <a:prstClr val="white"/>
              </a:solidFill>
              <a:latin typeface="Source Sans Pro"/>
            </a:endParaRPr>
          </a:p>
        </p:txBody>
      </p:sp>
      <p:pic>
        <p:nvPicPr>
          <p:cNvPr id="8" name="Picture 7" descr="Logo for NAHEWD (National Alliance for HIV Education and Workforce Development)" title="NAHEWD Logo">
            <a:extLst>
              <a:ext uri="{FF2B5EF4-FFF2-40B4-BE49-F238E27FC236}">
                <a16:creationId xmlns:a16="http://schemas.microsoft.com/office/drawing/2014/main" id="{D815C882-D9F1-482F-85D6-5A94AD8E29B0}"/>
              </a:ext>
            </a:extLst>
          </p:cNvPr>
          <p:cNvPicPr>
            <a:picLocks noChangeAspect="1"/>
          </p:cNvPicPr>
          <p:nvPr/>
        </p:nvPicPr>
        <p:blipFill>
          <a:blip r:embed="rId5"/>
          <a:stretch>
            <a:fillRect/>
          </a:stretch>
        </p:blipFill>
        <p:spPr>
          <a:xfrm>
            <a:off x="9079624" y="6226034"/>
            <a:ext cx="1588376" cy="603181"/>
          </a:xfrm>
          <a:prstGeom prst="rect">
            <a:avLst/>
          </a:prstGeom>
        </p:spPr>
      </p:pic>
      <p:sp>
        <p:nvSpPr>
          <p:cNvPr id="5" name="TextBox 4"/>
          <p:cNvSpPr txBox="1"/>
          <p:nvPr/>
        </p:nvSpPr>
        <p:spPr>
          <a:xfrm>
            <a:off x="2268157" y="2155371"/>
            <a:ext cx="2278765" cy="553998"/>
          </a:xfrm>
          <a:prstGeom prst="rect">
            <a:avLst/>
          </a:prstGeom>
          <a:noFill/>
        </p:spPr>
        <p:txBody>
          <a:bodyPr wrap="none" rtlCol="0">
            <a:spAutoFit/>
          </a:bodyPr>
          <a:lstStyle/>
          <a:p>
            <a:pPr defTabSz="457200"/>
            <a:r>
              <a:rPr lang="en-US" sz="3000" b="1" dirty="0">
                <a:solidFill>
                  <a:prstClr val="black"/>
                </a:solidFill>
                <a:latin typeface="Calibri"/>
              </a:rPr>
              <a:t>Goals for HIV</a:t>
            </a:r>
          </a:p>
        </p:txBody>
      </p:sp>
      <p:sp>
        <p:nvSpPr>
          <p:cNvPr id="10" name="TextBox 9"/>
          <p:cNvSpPr txBox="1"/>
          <p:nvPr/>
        </p:nvSpPr>
        <p:spPr>
          <a:xfrm>
            <a:off x="6255435" y="2120482"/>
            <a:ext cx="2379754" cy="553998"/>
          </a:xfrm>
          <a:prstGeom prst="rect">
            <a:avLst/>
          </a:prstGeom>
          <a:noFill/>
        </p:spPr>
        <p:txBody>
          <a:bodyPr wrap="none" rtlCol="0">
            <a:spAutoFit/>
          </a:bodyPr>
          <a:lstStyle/>
          <a:p>
            <a:pPr defTabSz="457200"/>
            <a:r>
              <a:rPr lang="en-US" sz="3000" b="1" dirty="0">
                <a:solidFill>
                  <a:prstClr val="black"/>
                </a:solidFill>
                <a:latin typeface="Calibri"/>
              </a:rPr>
              <a:t>Goals for HCV</a:t>
            </a:r>
          </a:p>
        </p:txBody>
      </p:sp>
    </p:spTree>
    <p:extLst>
      <p:ext uri="{BB962C8B-B14F-4D97-AF65-F5344CB8AC3E}">
        <p14:creationId xmlns:p14="http://schemas.microsoft.com/office/powerpoint/2010/main" val="25155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Has the CDC predicted an HIV/HCV outbreak in your community?</a:t>
            </a:r>
          </a:p>
        </p:txBody>
      </p:sp>
      <p:pic>
        <p:nvPicPr>
          <p:cNvPr id="2050" name="Picture 2" descr="Image of map from CDC infographic depicting the counties and jurisdictions experiencing or at-risk of HIV and hepatitis C outbreaks (released in 2016)" title="Map of areas experiencing or at-risk of outbrea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7190" y="1654629"/>
            <a:ext cx="5877808" cy="453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536719" y="6382279"/>
            <a:ext cx="5003592" cy="461665"/>
          </a:xfrm>
          <a:prstGeom prst="rect">
            <a:avLst/>
          </a:prstGeom>
          <a:noFill/>
        </p:spPr>
        <p:txBody>
          <a:bodyPr wrap="square" rtlCol="0">
            <a:spAutoFit/>
          </a:bodyPr>
          <a:lstStyle/>
          <a:p>
            <a:pPr defTabSz="457200"/>
            <a:r>
              <a:rPr lang="en-US" sz="1200" dirty="0">
                <a:solidFill>
                  <a:prstClr val="black"/>
                </a:solidFill>
                <a:latin typeface="Source Sans Pro"/>
              </a:rPr>
              <a:t>Map: </a:t>
            </a:r>
            <a:r>
              <a:rPr lang="en-US" sz="1200" dirty="0">
                <a:solidFill>
                  <a:prstClr val="black"/>
                </a:solidFill>
                <a:latin typeface="Source Sans Pro"/>
                <a:hlinkClick r:id="rId4"/>
              </a:rPr>
              <a:t>https://www.cdc.gov/pwid/vulnerable-counties-data.html</a:t>
            </a:r>
            <a:endParaRPr lang="en-US" sz="1200" dirty="0">
              <a:solidFill>
                <a:prstClr val="black"/>
              </a:solidFill>
              <a:latin typeface="Source Sans Pro"/>
            </a:endParaRPr>
          </a:p>
          <a:p>
            <a:pPr defTabSz="457200"/>
            <a:r>
              <a:rPr lang="en-US" sz="1200" dirty="0">
                <a:solidFill>
                  <a:prstClr val="black"/>
                </a:solidFill>
                <a:latin typeface="Source Sans Pro"/>
              </a:rPr>
              <a:t>Other images from Harm Reduction Coalition</a:t>
            </a:r>
          </a:p>
        </p:txBody>
      </p:sp>
      <p:pic>
        <p:nvPicPr>
          <p:cNvPr id="6" name="Picture 5" descr="Logo for NAHEWD (National Alliance for HIV Education and Workforce Development)" title="NAHEWD Logo">
            <a:extLst>
              <a:ext uri="{FF2B5EF4-FFF2-40B4-BE49-F238E27FC236}">
                <a16:creationId xmlns:a16="http://schemas.microsoft.com/office/drawing/2014/main" id="{B948C8C1-CADE-4879-BEF4-08B41EEF4361}"/>
              </a:ext>
            </a:extLst>
          </p:cNvPr>
          <p:cNvPicPr>
            <a:picLocks noChangeAspect="1"/>
          </p:cNvPicPr>
          <p:nvPr/>
        </p:nvPicPr>
        <p:blipFill>
          <a:blip r:embed="rId5"/>
          <a:stretch>
            <a:fillRect/>
          </a:stretch>
        </p:blipFill>
        <p:spPr>
          <a:xfrm>
            <a:off x="8645871" y="6203800"/>
            <a:ext cx="1588376" cy="603181"/>
          </a:xfrm>
          <a:prstGeom prst="rect">
            <a:avLst/>
          </a:prstGeom>
        </p:spPr>
      </p:pic>
      <p:pic>
        <p:nvPicPr>
          <p:cNvPr id="1026" name="Picture 2" descr="Infographic (from Harm Reduction Coalition) on drug use equipment" title="Harm reduction - NS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3129" y="2793869"/>
            <a:ext cx="2571750" cy="163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Infographic (from Harm Reduction Coalition) on sterile water, bleach solutions for sterilizing drug use equipment" title="Harm reduction - NSE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129" y="4604469"/>
            <a:ext cx="257175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804879" y="1714590"/>
            <a:ext cx="2829862" cy="923330"/>
          </a:xfrm>
          <a:prstGeom prst="rect">
            <a:avLst/>
          </a:prstGeom>
          <a:noFill/>
        </p:spPr>
        <p:txBody>
          <a:bodyPr wrap="square" rtlCol="0">
            <a:spAutoFit/>
          </a:bodyPr>
          <a:lstStyle/>
          <a:p>
            <a:pPr defTabSz="457200"/>
            <a:r>
              <a:rPr lang="en-US" u="sng" dirty="0">
                <a:solidFill>
                  <a:prstClr val="black"/>
                </a:solidFill>
                <a:latin typeface="Calibri"/>
              </a:rPr>
              <a:t>As of 2018, only 18 of 220 “vulnerable” counties had syringe exchange programs</a:t>
            </a:r>
          </a:p>
        </p:txBody>
      </p:sp>
    </p:spTree>
    <p:extLst>
      <p:ext uri="{BB962C8B-B14F-4D97-AF65-F5344CB8AC3E}">
        <p14:creationId xmlns:p14="http://schemas.microsoft.com/office/powerpoint/2010/main" val="1537619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Office Theme">
  <a:themeElements>
    <a:clrScheme name="Custom 15">
      <a:dk1>
        <a:sysClr val="windowText" lastClr="000000"/>
      </a:dk1>
      <a:lt1>
        <a:sysClr val="window" lastClr="FFFFFF"/>
      </a:lt1>
      <a:dk2>
        <a:srgbClr val="165C7D"/>
      </a:dk2>
      <a:lt2>
        <a:srgbClr val="EEECE1"/>
      </a:lt2>
      <a:accent1>
        <a:srgbClr val="234264"/>
      </a:accent1>
      <a:accent2>
        <a:srgbClr val="B25226"/>
      </a:accent2>
      <a:accent3>
        <a:srgbClr val="34672C"/>
      </a:accent3>
      <a:accent4>
        <a:srgbClr val="D69A2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4868</Words>
  <Application>Microsoft Macintosh PowerPoint</Application>
  <PresentationFormat>Widescreen</PresentationFormat>
  <Paragraphs>201</Paragraphs>
  <Slides>20</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Calibri</vt:lpstr>
      <vt:lpstr>Courier New</vt:lpstr>
      <vt:lpstr>Montserrat</vt:lpstr>
      <vt:lpstr>Rockwell</vt:lpstr>
      <vt:lpstr>Rockwell Condensed</vt:lpstr>
      <vt:lpstr>Rockwell Extra Bold</vt:lpstr>
      <vt:lpstr>Sans source pro</vt:lpstr>
      <vt:lpstr>Source Sans Pro</vt:lpstr>
      <vt:lpstr>Wingdings</vt:lpstr>
      <vt:lpstr>Wood Type</vt:lpstr>
      <vt:lpstr>1_Office Theme</vt:lpstr>
      <vt:lpstr>“Ending the HIV &amp; HCV Epidemics: a critical Role for Substance Use Disorder Providers”</vt:lpstr>
      <vt:lpstr>Ways you might use this slide deck</vt:lpstr>
      <vt:lpstr>A few housekeeping items!</vt:lpstr>
      <vt:lpstr>Ending the HIV &amp; HCV Epidemics:  A Critical Role for Substance Use Providers</vt:lpstr>
      <vt:lpstr>Funding statement</vt:lpstr>
      <vt:lpstr>Learning objectives</vt:lpstr>
      <vt:lpstr>HIV- and HCV-affected communities need you</vt:lpstr>
      <vt:lpstr>What are our “Ending the Epidemic” goals?</vt:lpstr>
      <vt:lpstr>Has the CDC predicted an HIV/HCV outbreak in your community?</vt:lpstr>
      <vt:lpstr>Substance use care is not so different from HIV/HCV care: guiding principles</vt:lpstr>
      <vt:lpstr>HIV screening: where are we at with this critical piece?</vt:lpstr>
      <vt:lpstr>Integrating HIV-HCV screening with substance use programs: room for improvement</vt:lpstr>
      <vt:lpstr>Opportunities to facilitate on-site screening</vt:lpstr>
      <vt:lpstr>Beyond screening: needs are great across the HIV Care Cascade</vt:lpstr>
      <vt:lpstr>Viral suppression among persons aged ≥ 13 years living with diagnosed HIV infection (2016): 41 states and District of Columbia</vt:lpstr>
      <vt:lpstr>HCV Care Cascade among people who inject drugs</vt:lpstr>
      <vt:lpstr>IF YOU’RE PROVIDING SUBSTANCE USE CARE, YOU ARE WELL-POSITIONED TO PROVIDE HIV AND HCV CARE!</vt:lpstr>
      <vt:lpstr>Select resources</vt:lpstr>
      <vt:lpstr>References</vt:lpstr>
      <vt:lpstr>Please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“Ending the HIV &amp; HCV Epidemics: a critical Role for Substance Use Disorder Providers”</dc:title>
  <dc:creator>Elizabeth Rolon</dc:creator>
  <cp:lastModifiedBy>Biegacki, Emma</cp:lastModifiedBy>
  <cp:revision>1</cp:revision>
  <dcterms:created xsi:type="dcterms:W3CDTF">2020-03-23T01:38:49Z</dcterms:created>
  <dcterms:modified xsi:type="dcterms:W3CDTF">2020-04-22T18:27:38Z</dcterms:modified>
</cp:coreProperties>
</file>