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9" r:id="rId4"/>
    <p:sldId id="261" r:id="rId5"/>
    <p:sldId id="281" r:id="rId6"/>
    <p:sldId id="278" r:id="rId7"/>
    <p:sldId id="269" r:id="rId8"/>
    <p:sldId id="274" r:id="rId9"/>
    <p:sldId id="264" r:id="rId10"/>
    <p:sldId id="265" r:id="rId11"/>
    <p:sldId id="267" r:id="rId12"/>
    <p:sldId id="268" r:id="rId13"/>
    <p:sldId id="271" r:id="rId14"/>
    <p:sldId id="266" r:id="rId15"/>
    <p:sldId id="280" r:id="rId16"/>
    <p:sldId id="270" r:id="rId17"/>
    <p:sldId id="277" r:id="rId18"/>
    <p:sldId id="263" r:id="rId19"/>
    <p:sldId id="262" r:id="rId20"/>
    <p:sldId id="275" r:id="rId21"/>
    <p:sldId id="276"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p:cViewPr varScale="1">
        <p:scale>
          <a:sx n="106" d="100"/>
          <a:sy n="106" d="100"/>
        </p:scale>
        <p:origin x="18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02A0F3-A5DA-48A5-9F69-18D3D05A07BC}" type="datetimeFigureOut">
              <a:rPr lang="en-US" smtClean="0"/>
              <a:t>4/22/20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DD7537-07FB-4F8A-929D-3D8AA7836862}" type="slidenum">
              <a:rPr lang="en-US" smtClean="0"/>
              <a:t>‹#›</a:t>
            </a:fld>
            <a:endParaRPr lang="en-US"/>
          </a:p>
        </p:txBody>
      </p:sp>
    </p:spTree>
    <p:extLst>
      <p:ext uri="{BB962C8B-B14F-4D97-AF65-F5344CB8AC3E}">
        <p14:creationId xmlns:p14="http://schemas.microsoft.com/office/powerpoint/2010/main" val="252332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HH has disproportionate share in geographic area</a:t>
            </a:r>
          </a:p>
          <a:p>
            <a:r>
              <a:rPr lang="en-US" dirty="0"/>
              <a:t>Only AMR EMS calls reported which covers north</a:t>
            </a:r>
            <a:r>
              <a:rPr lang="en-US" baseline="0" dirty="0"/>
              <a:t> of Park St; Aetna covers south of Park St- not yet reporting</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A0D40E2-60DC-4AE9-977D-78255570E6AE}" type="slidenum">
              <a:rPr lang="en-US" smtClean="0"/>
              <a:t>3</a:t>
            </a:fld>
            <a:endParaRPr lang="en-US"/>
          </a:p>
        </p:txBody>
      </p:sp>
    </p:spTree>
    <p:extLst>
      <p:ext uri="{BB962C8B-B14F-4D97-AF65-F5344CB8AC3E}">
        <p14:creationId xmlns:p14="http://schemas.microsoft.com/office/powerpoint/2010/main" val="130354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Immense gratitude</a:t>
            </a:r>
            <a:r>
              <a:rPr lang="en-US" baseline="0" dirty="0"/>
              <a:t> and appreciation from patients</a:t>
            </a:r>
            <a:endParaRPr lang="en-US" dirty="0"/>
          </a:p>
          <a:p>
            <a:r>
              <a:rPr lang="en-US" dirty="0"/>
              <a:t>If I can do this, imagine</a:t>
            </a:r>
            <a:r>
              <a:rPr lang="en-US" baseline="0" dirty="0"/>
              <a:t> what can be done for patients who are ambulatory and English-speaking??</a:t>
            </a:r>
            <a:endParaRPr lang="en-US" dirty="0"/>
          </a:p>
        </p:txBody>
      </p:sp>
      <p:sp>
        <p:nvSpPr>
          <p:cNvPr id="4" name="Slide Number Placeholder 3"/>
          <p:cNvSpPr>
            <a:spLocks noGrp="1"/>
          </p:cNvSpPr>
          <p:nvPr>
            <p:ph type="sldNum" sz="quarter" idx="10"/>
          </p:nvPr>
        </p:nvSpPr>
        <p:spPr/>
        <p:txBody>
          <a:bodyPr/>
          <a:lstStyle/>
          <a:p>
            <a:fld id="{1A0D40E2-60DC-4AE9-977D-78255570E6AE}" type="slidenum">
              <a:rPr lang="en-US" smtClean="0"/>
              <a:t>18</a:t>
            </a:fld>
            <a:endParaRPr lang="en-US"/>
          </a:p>
        </p:txBody>
      </p:sp>
    </p:spTree>
    <p:extLst>
      <p:ext uri="{BB962C8B-B14F-4D97-AF65-F5344CB8AC3E}">
        <p14:creationId xmlns:p14="http://schemas.microsoft.com/office/powerpoint/2010/main" val="396378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Immense gratitude</a:t>
            </a:r>
            <a:r>
              <a:rPr lang="en-US" baseline="0" dirty="0"/>
              <a:t> and appreciation from patients</a:t>
            </a:r>
            <a:endParaRPr lang="en-US" dirty="0"/>
          </a:p>
          <a:p>
            <a:r>
              <a:rPr lang="en-US" dirty="0"/>
              <a:t>Very rewarding</a:t>
            </a:r>
          </a:p>
        </p:txBody>
      </p:sp>
      <p:sp>
        <p:nvSpPr>
          <p:cNvPr id="4" name="Slide Number Placeholder 3"/>
          <p:cNvSpPr>
            <a:spLocks noGrp="1"/>
          </p:cNvSpPr>
          <p:nvPr>
            <p:ph type="sldNum" sz="quarter" idx="10"/>
          </p:nvPr>
        </p:nvSpPr>
        <p:spPr/>
        <p:txBody>
          <a:bodyPr/>
          <a:lstStyle/>
          <a:p>
            <a:fld id="{1A0D40E2-60DC-4AE9-977D-78255570E6AE}" type="slidenum">
              <a:rPr lang="en-US" smtClean="0"/>
              <a:t>19</a:t>
            </a:fld>
            <a:endParaRPr lang="en-US"/>
          </a:p>
        </p:txBody>
      </p:sp>
    </p:spTree>
    <p:extLst>
      <p:ext uri="{BB962C8B-B14F-4D97-AF65-F5344CB8AC3E}">
        <p14:creationId xmlns:p14="http://schemas.microsoft.com/office/powerpoint/2010/main" val="236707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D84B11-7330-44A4-BDDF-118213A036CA}" type="datetimeFigureOut">
              <a:rPr lang="en-US" smtClean="0"/>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6A6B5-0098-4937-9672-5C5A20E063D2}" type="slidenum">
              <a:rPr lang="en-US" smtClean="0"/>
              <a:t>‹#›</a:t>
            </a:fld>
            <a:endParaRPr lang="en-US"/>
          </a:p>
        </p:txBody>
      </p:sp>
    </p:spTree>
    <p:extLst>
      <p:ext uri="{BB962C8B-B14F-4D97-AF65-F5344CB8AC3E}">
        <p14:creationId xmlns:p14="http://schemas.microsoft.com/office/powerpoint/2010/main" val="56494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D84B11-7330-44A4-BDDF-118213A036CA}" type="datetimeFigureOut">
              <a:rPr lang="en-US" smtClean="0"/>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6A6B5-0098-4937-9672-5C5A20E063D2}" type="slidenum">
              <a:rPr lang="en-US" smtClean="0"/>
              <a:t>‹#›</a:t>
            </a:fld>
            <a:endParaRPr lang="en-US"/>
          </a:p>
        </p:txBody>
      </p:sp>
    </p:spTree>
    <p:extLst>
      <p:ext uri="{BB962C8B-B14F-4D97-AF65-F5344CB8AC3E}">
        <p14:creationId xmlns:p14="http://schemas.microsoft.com/office/powerpoint/2010/main" val="180096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D84B11-7330-44A4-BDDF-118213A036CA}" type="datetimeFigureOut">
              <a:rPr lang="en-US" smtClean="0"/>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6A6B5-0098-4937-9672-5C5A20E063D2}" type="slidenum">
              <a:rPr lang="en-US" smtClean="0"/>
              <a:t>‹#›</a:t>
            </a:fld>
            <a:endParaRPr lang="en-US"/>
          </a:p>
        </p:txBody>
      </p:sp>
    </p:spTree>
    <p:extLst>
      <p:ext uri="{BB962C8B-B14F-4D97-AF65-F5344CB8AC3E}">
        <p14:creationId xmlns:p14="http://schemas.microsoft.com/office/powerpoint/2010/main" val="1493120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3" name="Title 1"/>
          <p:cNvSpPr>
            <a:spLocks noGrp="1"/>
          </p:cNvSpPr>
          <p:nvPr>
            <p:ph type="title"/>
          </p:nvPr>
        </p:nvSpPr>
        <p:spPr>
          <a:xfrm>
            <a:off x="538164" y="152400"/>
            <a:ext cx="8135937" cy="914400"/>
          </a:xfrm>
        </p:spPr>
        <p:txBody>
          <a:bodyPr/>
          <a:lstStyle/>
          <a:p>
            <a:r>
              <a:rPr lang="en-US"/>
              <a:t>Click to edit Master title style</a:t>
            </a:r>
            <a:endParaRPr lang="en-US" dirty="0"/>
          </a:p>
        </p:txBody>
      </p:sp>
      <p:sp>
        <p:nvSpPr>
          <p:cNvPr id="4" name="Content Placeholder 2"/>
          <p:cNvSpPr>
            <a:spLocks noGrp="1"/>
          </p:cNvSpPr>
          <p:nvPr>
            <p:ph idx="1"/>
          </p:nvPr>
        </p:nvSpPr>
        <p:spPr>
          <a:xfrm>
            <a:off x="538164" y="1447802"/>
            <a:ext cx="8123237" cy="466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36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D84B11-7330-44A4-BDDF-118213A036CA}" type="datetimeFigureOut">
              <a:rPr lang="en-US" smtClean="0"/>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6A6B5-0098-4937-9672-5C5A20E063D2}" type="slidenum">
              <a:rPr lang="en-US" smtClean="0"/>
              <a:t>‹#›</a:t>
            </a:fld>
            <a:endParaRPr lang="en-US"/>
          </a:p>
        </p:txBody>
      </p:sp>
    </p:spTree>
    <p:extLst>
      <p:ext uri="{BB962C8B-B14F-4D97-AF65-F5344CB8AC3E}">
        <p14:creationId xmlns:p14="http://schemas.microsoft.com/office/powerpoint/2010/main" val="180553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D84B11-7330-44A4-BDDF-118213A036CA}" type="datetimeFigureOut">
              <a:rPr lang="en-US" smtClean="0"/>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6A6B5-0098-4937-9672-5C5A20E063D2}" type="slidenum">
              <a:rPr lang="en-US" smtClean="0"/>
              <a:t>‹#›</a:t>
            </a:fld>
            <a:endParaRPr lang="en-US"/>
          </a:p>
        </p:txBody>
      </p:sp>
    </p:spTree>
    <p:extLst>
      <p:ext uri="{BB962C8B-B14F-4D97-AF65-F5344CB8AC3E}">
        <p14:creationId xmlns:p14="http://schemas.microsoft.com/office/powerpoint/2010/main" val="9066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D84B11-7330-44A4-BDDF-118213A036CA}" type="datetimeFigureOut">
              <a:rPr lang="en-US" smtClean="0"/>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6A6B5-0098-4937-9672-5C5A20E063D2}" type="slidenum">
              <a:rPr lang="en-US" smtClean="0"/>
              <a:t>‹#›</a:t>
            </a:fld>
            <a:endParaRPr lang="en-US"/>
          </a:p>
        </p:txBody>
      </p:sp>
    </p:spTree>
    <p:extLst>
      <p:ext uri="{BB962C8B-B14F-4D97-AF65-F5344CB8AC3E}">
        <p14:creationId xmlns:p14="http://schemas.microsoft.com/office/powerpoint/2010/main" val="424895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D84B11-7330-44A4-BDDF-118213A036CA}" type="datetimeFigureOut">
              <a:rPr lang="en-US" smtClean="0"/>
              <a:t>4/22/20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6A6B5-0098-4937-9672-5C5A20E063D2}" type="slidenum">
              <a:rPr lang="en-US" smtClean="0"/>
              <a:t>‹#›</a:t>
            </a:fld>
            <a:endParaRPr lang="en-US"/>
          </a:p>
        </p:txBody>
      </p:sp>
    </p:spTree>
    <p:extLst>
      <p:ext uri="{BB962C8B-B14F-4D97-AF65-F5344CB8AC3E}">
        <p14:creationId xmlns:p14="http://schemas.microsoft.com/office/powerpoint/2010/main" val="386043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D84B11-7330-44A4-BDDF-118213A036CA}" type="datetimeFigureOut">
              <a:rPr lang="en-US" smtClean="0"/>
              <a:t>4/22/20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6A6B5-0098-4937-9672-5C5A20E063D2}" type="slidenum">
              <a:rPr lang="en-US" smtClean="0"/>
              <a:t>‹#›</a:t>
            </a:fld>
            <a:endParaRPr lang="en-US"/>
          </a:p>
        </p:txBody>
      </p:sp>
    </p:spTree>
    <p:extLst>
      <p:ext uri="{BB962C8B-B14F-4D97-AF65-F5344CB8AC3E}">
        <p14:creationId xmlns:p14="http://schemas.microsoft.com/office/powerpoint/2010/main" val="421438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84B11-7330-44A4-BDDF-118213A036CA}" type="datetimeFigureOut">
              <a:rPr lang="en-US" smtClean="0"/>
              <a:t>4/22/20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6A6B5-0098-4937-9672-5C5A20E063D2}" type="slidenum">
              <a:rPr lang="en-US" smtClean="0"/>
              <a:t>‹#›</a:t>
            </a:fld>
            <a:endParaRPr lang="en-US"/>
          </a:p>
        </p:txBody>
      </p:sp>
    </p:spTree>
    <p:extLst>
      <p:ext uri="{BB962C8B-B14F-4D97-AF65-F5344CB8AC3E}">
        <p14:creationId xmlns:p14="http://schemas.microsoft.com/office/powerpoint/2010/main" val="67640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D84B11-7330-44A4-BDDF-118213A036CA}" type="datetimeFigureOut">
              <a:rPr lang="en-US" smtClean="0"/>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6A6B5-0098-4937-9672-5C5A20E063D2}" type="slidenum">
              <a:rPr lang="en-US" smtClean="0"/>
              <a:t>‹#›</a:t>
            </a:fld>
            <a:endParaRPr lang="en-US"/>
          </a:p>
        </p:txBody>
      </p:sp>
    </p:spTree>
    <p:extLst>
      <p:ext uri="{BB962C8B-B14F-4D97-AF65-F5344CB8AC3E}">
        <p14:creationId xmlns:p14="http://schemas.microsoft.com/office/powerpoint/2010/main" val="184008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D84B11-7330-44A4-BDDF-118213A036CA}" type="datetimeFigureOut">
              <a:rPr lang="en-US" smtClean="0"/>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6A6B5-0098-4937-9672-5C5A20E063D2}" type="slidenum">
              <a:rPr lang="en-US" smtClean="0"/>
              <a:t>‹#›</a:t>
            </a:fld>
            <a:endParaRPr lang="en-US"/>
          </a:p>
        </p:txBody>
      </p:sp>
    </p:spTree>
    <p:extLst>
      <p:ext uri="{BB962C8B-B14F-4D97-AF65-F5344CB8AC3E}">
        <p14:creationId xmlns:p14="http://schemas.microsoft.com/office/powerpoint/2010/main" val="389091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84B11-7330-44A4-BDDF-118213A036CA}" type="datetimeFigureOut">
              <a:rPr lang="en-US" smtClean="0"/>
              <a:t>4/22/20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6A6B5-0098-4937-9672-5C5A20E063D2}" type="slidenum">
              <a:rPr lang="en-US" smtClean="0"/>
              <a:t>‹#›</a:t>
            </a:fld>
            <a:endParaRPr lang="en-US"/>
          </a:p>
        </p:txBody>
      </p:sp>
    </p:spTree>
    <p:extLst>
      <p:ext uri="{BB962C8B-B14F-4D97-AF65-F5344CB8AC3E}">
        <p14:creationId xmlns:p14="http://schemas.microsoft.com/office/powerpoint/2010/main" val="1302310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rmAutofit fontScale="90000"/>
          </a:bodyPr>
          <a:lstStyle/>
          <a:p>
            <a:r>
              <a:rPr lang="en-US" dirty="0"/>
              <a:t>Office Based Treatment of </a:t>
            </a:r>
            <a:br>
              <a:rPr lang="en-US" dirty="0"/>
            </a:br>
            <a:r>
              <a:rPr lang="en-US" dirty="0"/>
              <a:t>Opioid Addiction: </a:t>
            </a:r>
            <a:br>
              <a:rPr lang="en-US" dirty="0"/>
            </a:br>
            <a:r>
              <a:rPr lang="en-US" dirty="0"/>
              <a:t>Buprenorphine in the </a:t>
            </a:r>
            <a:br>
              <a:rPr lang="en-US" dirty="0"/>
            </a:br>
            <a:r>
              <a:rPr lang="en-US" dirty="0"/>
              <a:t>Brownstone HIV Clinic</a:t>
            </a:r>
          </a:p>
        </p:txBody>
      </p:sp>
      <p:sp>
        <p:nvSpPr>
          <p:cNvPr id="3" name="Subtitle 2"/>
          <p:cNvSpPr>
            <a:spLocks noGrp="1"/>
          </p:cNvSpPr>
          <p:nvPr>
            <p:ph type="subTitle" idx="1"/>
          </p:nvPr>
        </p:nvSpPr>
        <p:spPr>
          <a:xfrm>
            <a:off x="1371600" y="4343400"/>
            <a:ext cx="6400800" cy="1752600"/>
          </a:xfrm>
        </p:spPr>
        <p:txBody>
          <a:bodyPr>
            <a:normAutofit fontScale="62500" lnSpcReduction="20000"/>
          </a:bodyPr>
          <a:lstStyle/>
          <a:p>
            <a:r>
              <a:rPr lang="en-US" dirty="0"/>
              <a:t>June 2019</a:t>
            </a:r>
          </a:p>
          <a:p>
            <a:r>
              <a:rPr lang="en-US" dirty="0"/>
              <a:t>Robin Deutsch, MD</a:t>
            </a:r>
          </a:p>
          <a:p>
            <a:r>
              <a:rPr lang="en-US" sz="2500" dirty="0"/>
              <a:t>Assistant Director of Infectious Disease</a:t>
            </a:r>
          </a:p>
          <a:p>
            <a:r>
              <a:rPr lang="en-US" sz="2500" dirty="0"/>
              <a:t>Associate Director of HIV </a:t>
            </a:r>
          </a:p>
          <a:p>
            <a:r>
              <a:rPr lang="en-US" sz="2500" dirty="0"/>
              <a:t>Director of Ambulatory Addiction Services</a:t>
            </a:r>
          </a:p>
          <a:p>
            <a:r>
              <a:rPr lang="en-US" sz="2500" dirty="0"/>
              <a:t>Hartford Hospital</a:t>
            </a:r>
          </a:p>
        </p:txBody>
      </p:sp>
    </p:spTree>
    <p:extLst>
      <p:ext uri="{BB962C8B-B14F-4D97-AF65-F5344CB8AC3E}">
        <p14:creationId xmlns:p14="http://schemas.microsoft.com/office/powerpoint/2010/main" val="3159421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 Testing</a:t>
            </a:r>
          </a:p>
        </p:txBody>
      </p:sp>
      <p:sp>
        <p:nvSpPr>
          <p:cNvPr id="3" name="Content Placeholder 2"/>
          <p:cNvSpPr>
            <a:spLocks noGrp="1"/>
          </p:cNvSpPr>
          <p:nvPr>
            <p:ph idx="1"/>
          </p:nvPr>
        </p:nvSpPr>
        <p:spPr/>
        <p:txBody>
          <a:bodyPr>
            <a:normAutofit fontScale="55000" lnSpcReduction="20000"/>
          </a:bodyPr>
          <a:lstStyle/>
          <a:p>
            <a:r>
              <a:rPr lang="en-US" dirty="0"/>
              <a:t>Done at every visit </a:t>
            </a:r>
          </a:p>
          <a:p>
            <a:r>
              <a:rPr lang="en-US" dirty="0"/>
              <a:t>Oral- inaccurate, not reliable for </a:t>
            </a:r>
            <a:r>
              <a:rPr lang="en-US" dirty="0" err="1"/>
              <a:t>nBup</a:t>
            </a:r>
            <a:r>
              <a:rPr lang="en-US" dirty="0"/>
              <a:t>, ?false positive cocaine </a:t>
            </a:r>
          </a:p>
          <a:p>
            <a:r>
              <a:rPr lang="en-US" dirty="0"/>
              <a:t>Urine- not supervised; workflow- check in, get cup at beginning of visit</a:t>
            </a:r>
          </a:p>
          <a:p>
            <a:r>
              <a:rPr lang="en-US" dirty="0"/>
              <a:t>Consistently testing for </a:t>
            </a:r>
            <a:r>
              <a:rPr lang="en-US" dirty="0" err="1"/>
              <a:t>Bup</a:t>
            </a:r>
            <a:r>
              <a:rPr lang="en-US" dirty="0"/>
              <a:t>, cocaine, opiates; initial is more broad; occasionally fentanyl for education of patient</a:t>
            </a:r>
          </a:p>
          <a:p>
            <a:r>
              <a:rPr lang="en-US" dirty="0"/>
              <a:t>Hospital lab; </a:t>
            </a:r>
            <a:r>
              <a:rPr lang="en-US" dirty="0" err="1"/>
              <a:t>DrugScan</a:t>
            </a:r>
            <a:endParaRPr lang="en-US" dirty="0"/>
          </a:p>
          <a:p>
            <a:r>
              <a:rPr lang="en-US" dirty="0"/>
              <a:t>Difficulty getting confirmatory testing, BZDs</a:t>
            </a:r>
          </a:p>
          <a:p>
            <a:r>
              <a:rPr lang="en-US" dirty="0"/>
              <a:t>Emphasize want to know prior from patient, no surprises</a:t>
            </a:r>
          </a:p>
          <a:p>
            <a:r>
              <a:rPr lang="en-US" dirty="0"/>
              <a:t>Recurrent cocaine</a:t>
            </a:r>
          </a:p>
          <a:p>
            <a:r>
              <a:rPr lang="en-US" dirty="0"/>
              <a:t>Timing for positivity, toxicology, false positives</a:t>
            </a:r>
          </a:p>
          <a:p>
            <a:r>
              <a:rPr lang="en-US" dirty="0"/>
              <a:t>Marijuana </a:t>
            </a:r>
          </a:p>
          <a:p>
            <a:r>
              <a:rPr lang="en-US" dirty="0"/>
              <a:t>Explore reasons for non-disclosure: commonly shame and guilt</a:t>
            </a:r>
          </a:p>
          <a:p>
            <a:r>
              <a:rPr lang="en-US" dirty="0"/>
              <a:t>Increase frequency of visits</a:t>
            </a:r>
          </a:p>
          <a:p>
            <a:r>
              <a:rPr lang="en-US" dirty="0"/>
              <a:t>Testing under EPIC favorites</a:t>
            </a:r>
          </a:p>
          <a:p>
            <a:r>
              <a:rPr lang="en-US" dirty="0"/>
              <a:t>POC tests available</a:t>
            </a:r>
          </a:p>
          <a:p>
            <a:r>
              <a:rPr lang="en-US" dirty="0"/>
              <a:t>Big picture: harm reduction: decreased use vs abstinence</a:t>
            </a:r>
          </a:p>
        </p:txBody>
      </p:sp>
    </p:spTree>
    <p:extLst>
      <p:ext uri="{BB962C8B-B14F-4D97-AF65-F5344CB8AC3E}">
        <p14:creationId xmlns:p14="http://schemas.microsoft.com/office/powerpoint/2010/main" val="2868524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and Dosing</a:t>
            </a:r>
          </a:p>
        </p:txBody>
      </p:sp>
      <p:sp>
        <p:nvSpPr>
          <p:cNvPr id="3" name="Content Placeholder 2"/>
          <p:cNvSpPr>
            <a:spLocks noGrp="1"/>
          </p:cNvSpPr>
          <p:nvPr>
            <p:ph idx="1"/>
          </p:nvPr>
        </p:nvSpPr>
        <p:spPr>
          <a:xfrm>
            <a:off x="538164" y="1447802"/>
            <a:ext cx="8123237" cy="4952998"/>
          </a:xfrm>
        </p:spPr>
        <p:txBody>
          <a:bodyPr>
            <a:normAutofit fontScale="55000" lnSpcReduction="20000"/>
          </a:bodyPr>
          <a:lstStyle/>
          <a:p>
            <a:r>
              <a:rPr lang="en-US" dirty="0"/>
              <a:t>Home induction vs in-office</a:t>
            </a:r>
          </a:p>
          <a:p>
            <a:r>
              <a:rPr lang="en-US" dirty="0"/>
              <a:t>Variability of initial dosing based on amount of use</a:t>
            </a:r>
          </a:p>
          <a:p>
            <a:r>
              <a:rPr lang="en-US" dirty="0"/>
              <a:t>Assess timing of last use</a:t>
            </a:r>
          </a:p>
          <a:p>
            <a:r>
              <a:rPr lang="en-US" dirty="0"/>
              <a:t>Counsel on moderate opioid withdrawal, anticipatory withdrawal, risk of precipitated withdrawal</a:t>
            </a:r>
          </a:p>
          <a:p>
            <a:r>
              <a:rPr lang="en-US" dirty="0"/>
              <a:t>If morning/mid-afternoon: start with 4mg, take another 4mg 30-60 minutes later if no reaction, take 8mg in evening; no more than 16mg daily if heavy, 8mg if lighter use</a:t>
            </a:r>
          </a:p>
          <a:p>
            <a:r>
              <a:rPr lang="en-US" dirty="0"/>
              <a:t>Take total of day #1 on morning of day #2</a:t>
            </a:r>
          </a:p>
          <a:p>
            <a:r>
              <a:rPr lang="en-US" dirty="0"/>
              <a:t>Take extra 4-8mg as needed</a:t>
            </a:r>
          </a:p>
          <a:p>
            <a:r>
              <a:rPr lang="en-US" dirty="0"/>
              <a:t>Daily vs divided dosing</a:t>
            </a:r>
          </a:p>
          <a:p>
            <a:r>
              <a:rPr lang="en-US" dirty="0"/>
              <a:t>Most people titrate well to symptoms, often ignore instructions</a:t>
            </a:r>
          </a:p>
          <a:p>
            <a:r>
              <a:rPr lang="en-US" dirty="0"/>
              <a:t>Make quantity last</a:t>
            </a:r>
          </a:p>
          <a:p>
            <a:r>
              <a:rPr lang="en-US" dirty="0"/>
              <a:t>Short-interval follow up (&lt;1 week if new, 1 week if experienced user)</a:t>
            </a:r>
          </a:p>
          <a:p>
            <a:r>
              <a:rPr lang="en-US" dirty="0"/>
              <a:t>Prescription until next </a:t>
            </a:r>
            <a:r>
              <a:rPr lang="en-US" dirty="0" err="1"/>
              <a:t>appt</a:t>
            </a:r>
            <a:r>
              <a:rPr lang="en-US" dirty="0"/>
              <a:t> plus a couple extra</a:t>
            </a:r>
          </a:p>
          <a:p>
            <a:r>
              <a:rPr lang="en-US" dirty="0"/>
              <a:t>Formulation: </a:t>
            </a:r>
            <a:r>
              <a:rPr lang="en-US" dirty="0" err="1"/>
              <a:t>Suboxone</a:t>
            </a:r>
            <a:r>
              <a:rPr lang="en-US" dirty="0"/>
              <a:t> (tab vs film), </a:t>
            </a:r>
            <a:r>
              <a:rPr lang="en-US" dirty="0" err="1"/>
              <a:t>Subutex</a:t>
            </a:r>
            <a:r>
              <a:rPr lang="en-US" dirty="0"/>
              <a:t>, </a:t>
            </a:r>
            <a:r>
              <a:rPr lang="en-US" dirty="0" err="1"/>
              <a:t>Zubsolv</a:t>
            </a:r>
            <a:r>
              <a:rPr lang="en-US" dirty="0"/>
              <a:t>, </a:t>
            </a:r>
            <a:r>
              <a:rPr lang="en-US" dirty="0" err="1"/>
              <a:t>Bunavail</a:t>
            </a:r>
            <a:r>
              <a:rPr lang="en-US" dirty="0"/>
              <a:t>, </a:t>
            </a:r>
            <a:r>
              <a:rPr lang="en-US" dirty="0" err="1"/>
              <a:t>Butrans</a:t>
            </a:r>
            <a:r>
              <a:rPr lang="en-US" dirty="0"/>
              <a:t>, </a:t>
            </a:r>
            <a:r>
              <a:rPr lang="en-US" dirty="0" err="1"/>
              <a:t>Belbuca</a:t>
            </a:r>
            <a:r>
              <a:rPr lang="en-US" dirty="0"/>
              <a:t>, depo injection</a:t>
            </a:r>
          </a:p>
          <a:p>
            <a:r>
              <a:rPr lang="en-US" dirty="0"/>
              <a:t>Average dose: 16mg; common 8mg TID</a:t>
            </a:r>
          </a:p>
          <a:p>
            <a:endParaRPr lang="en-US" dirty="0"/>
          </a:p>
        </p:txBody>
      </p:sp>
    </p:spTree>
    <p:extLst>
      <p:ext uri="{BB962C8B-B14F-4D97-AF65-F5344CB8AC3E}">
        <p14:creationId xmlns:p14="http://schemas.microsoft.com/office/powerpoint/2010/main" val="171217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Up</a:t>
            </a:r>
          </a:p>
        </p:txBody>
      </p:sp>
      <p:sp>
        <p:nvSpPr>
          <p:cNvPr id="3" name="Content Placeholder 2"/>
          <p:cNvSpPr>
            <a:spLocks noGrp="1"/>
          </p:cNvSpPr>
          <p:nvPr>
            <p:ph idx="1"/>
          </p:nvPr>
        </p:nvSpPr>
        <p:spPr/>
        <p:txBody>
          <a:bodyPr>
            <a:normAutofit fontScale="70000" lnSpcReduction="20000"/>
          </a:bodyPr>
          <a:lstStyle/>
          <a:p>
            <a:r>
              <a:rPr lang="en-US" dirty="0"/>
              <a:t>Stabilization, maintenance phase</a:t>
            </a:r>
          </a:p>
          <a:p>
            <a:r>
              <a:rPr lang="en-US" dirty="0"/>
              <a:t>Assess use of </a:t>
            </a:r>
            <a:r>
              <a:rPr lang="en-US" dirty="0" err="1"/>
              <a:t>Suboxone</a:t>
            </a:r>
            <a:endParaRPr lang="en-US" dirty="0"/>
          </a:p>
          <a:p>
            <a:r>
              <a:rPr lang="en-US" dirty="0"/>
              <a:t>Assess drug use</a:t>
            </a:r>
          </a:p>
          <a:p>
            <a:r>
              <a:rPr lang="en-US" dirty="0"/>
              <a:t>Assess BH cooperation</a:t>
            </a:r>
          </a:p>
          <a:p>
            <a:r>
              <a:rPr lang="en-US" dirty="0"/>
              <a:t>Ask about adverse effects (constipation)</a:t>
            </a:r>
          </a:p>
          <a:p>
            <a:r>
              <a:rPr lang="en-US" dirty="0"/>
              <a:t>Treat insomnia</a:t>
            </a:r>
          </a:p>
          <a:p>
            <a:r>
              <a:rPr lang="en-US" dirty="0"/>
              <a:t>Modify dose as indicated</a:t>
            </a:r>
          </a:p>
          <a:p>
            <a:endParaRPr lang="en-US" dirty="0"/>
          </a:p>
          <a:p>
            <a:r>
              <a:rPr lang="en-US" dirty="0"/>
              <a:t>Frequency of </a:t>
            </a:r>
            <a:r>
              <a:rPr lang="en-US" dirty="0" err="1"/>
              <a:t>appt</a:t>
            </a:r>
            <a:r>
              <a:rPr lang="en-US" dirty="0"/>
              <a:t> decreases with progress: clinical status, reported use, UDS, BH follow through, dosing as prescribed</a:t>
            </a:r>
          </a:p>
          <a:p>
            <a:r>
              <a:rPr lang="en-US" dirty="0"/>
              <a:t>Initially once weekly</a:t>
            </a:r>
          </a:p>
          <a:p>
            <a:r>
              <a:rPr lang="en-US" dirty="0"/>
              <a:t>Weekly or every 2 weeks if cocaine</a:t>
            </a:r>
          </a:p>
          <a:p>
            <a:r>
              <a:rPr lang="en-US" dirty="0"/>
              <a:t>Minimum every 4 weeks (maintenance)</a:t>
            </a:r>
          </a:p>
        </p:txBody>
      </p:sp>
    </p:spTree>
    <p:extLst>
      <p:ext uri="{BB962C8B-B14F-4D97-AF65-F5344CB8AC3E}">
        <p14:creationId xmlns:p14="http://schemas.microsoft.com/office/powerpoint/2010/main" val="1282500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a:t>
            </a:r>
          </a:p>
        </p:txBody>
      </p:sp>
      <p:sp>
        <p:nvSpPr>
          <p:cNvPr id="3" name="Content Placeholder 2"/>
          <p:cNvSpPr>
            <a:spLocks noGrp="1"/>
          </p:cNvSpPr>
          <p:nvPr>
            <p:ph idx="1"/>
          </p:nvPr>
        </p:nvSpPr>
        <p:spPr/>
        <p:txBody>
          <a:bodyPr>
            <a:normAutofit fontScale="70000" lnSpcReduction="20000"/>
          </a:bodyPr>
          <a:lstStyle/>
          <a:p>
            <a:r>
              <a:rPr lang="en-US" dirty="0"/>
              <a:t>Emphasize importance of needing support, skill-building, coping with feelings/trauma, identifying reason(s) for ongoing use</a:t>
            </a:r>
          </a:p>
          <a:p>
            <a:r>
              <a:rPr lang="en-US" dirty="0"/>
              <a:t>Individualized plan, consider patient preference, location, prior history</a:t>
            </a:r>
          </a:p>
          <a:p>
            <a:r>
              <a:rPr lang="en-US" dirty="0"/>
              <a:t>Groups (IOP, relapse prevention weekly)</a:t>
            </a:r>
          </a:p>
          <a:p>
            <a:r>
              <a:rPr lang="en-US" dirty="0"/>
              <a:t>12-step meetings</a:t>
            </a:r>
          </a:p>
          <a:p>
            <a:r>
              <a:rPr lang="en-US" dirty="0"/>
              <a:t>Therapist or psychiatrist</a:t>
            </a:r>
          </a:p>
          <a:p>
            <a:r>
              <a:rPr lang="en-US" dirty="0"/>
              <a:t>Sign in sheet or documentation, ROI</a:t>
            </a:r>
          </a:p>
          <a:p>
            <a:pPr marL="0" indent="0">
              <a:buNone/>
            </a:pPr>
            <a:r>
              <a:rPr lang="en-US" dirty="0"/>
              <a:t>During visit counseling</a:t>
            </a:r>
          </a:p>
          <a:p>
            <a:r>
              <a:rPr lang="en-US" dirty="0"/>
              <a:t>Skills/Coping strategies</a:t>
            </a:r>
          </a:p>
          <a:p>
            <a:r>
              <a:rPr lang="en-US" dirty="0"/>
              <a:t>Dealing with stress, boredom</a:t>
            </a:r>
          </a:p>
          <a:p>
            <a:r>
              <a:rPr lang="en-US" dirty="0"/>
              <a:t>Inability to refuse or dispose of drugs</a:t>
            </a:r>
          </a:p>
          <a:p>
            <a:r>
              <a:rPr lang="en-US" dirty="0"/>
              <a:t>Need to change social circle, habits, places, activities</a:t>
            </a:r>
          </a:p>
          <a:p>
            <a:r>
              <a:rPr lang="en-US" dirty="0"/>
              <a:t>“people, places and things”</a:t>
            </a:r>
          </a:p>
          <a:p>
            <a:endParaRPr lang="en-US" dirty="0"/>
          </a:p>
          <a:p>
            <a:endParaRPr lang="en-US" dirty="0"/>
          </a:p>
        </p:txBody>
      </p:sp>
    </p:spTree>
    <p:extLst>
      <p:ext uri="{BB962C8B-B14F-4D97-AF65-F5344CB8AC3E}">
        <p14:creationId xmlns:p14="http://schemas.microsoft.com/office/powerpoint/2010/main" val="247159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Cancellations/Absences</a:t>
            </a:r>
          </a:p>
        </p:txBody>
      </p:sp>
      <p:sp>
        <p:nvSpPr>
          <p:cNvPr id="3" name="Content Placeholder 2"/>
          <p:cNvSpPr>
            <a:spLocks noGrp="1"/>
          </p:cNvSpPr>
          <p:nvPr>
            <p:ph idx="1"/>
          </p:nvPr>
        </p:nvSpPr>
        <p:spPr/>
        <p:txBody>
          <a:bodyPr>
            <a:normAutofit/>
          </a:bodyPr>
          <a:lstStyle/>
          <a:p>
            <a:r>
              <a:rPr lang="en-US" dirty="0"/>
              <a:t>Weather, illness, work</a:t>
            </a:r>
          </a:p>
          <a:p>
            <a:r>
              <a:rPr lang="en-US" dirty="0"/>
              <a:t>Flexibility to avoid gaps</a:t>
            </a:r>
          </a:p>
          <a:p>
            <a:r>
              <a:rPr lang="en-US" dirty="0"/>
              <a:t>Emphasize no guarantees of appointment availability and no covering provider</a:t>
            </a:r>
          </a:p>
          <a:p>
            <a:r>
              <a:rPr lang="en-US" dirty="0"/>
              <a:t>Form for insurance to cover lost/stolen prescriptions if a rare situation warrants</a:t>
            </a:r>
          </a:p>
          <a:p>
            <a:r>
              <a:rPr lang="en-US" dirty="0"/>
              <a:t>If no show, let patient initiate contact so patient-driven process, </a:t>
            </a:r>
            <a:r>
              <a:rPr lang="en-US" dirty="0" err="1"/>
              <a:t>vs</a:t>
            </a:r>
            <a:r>
              <a:rPr lang="en-US" dirty="0"/>
              <a:t> a wellness check</a:t>
            </a:r>
          </a:p>
        </p:txBody>
      </p:sp>
    </p:spTree>
    <p:extLst>
      <p:ext uri="{BB962C8B-B14F-4D97-AF65-F5344CB8AC3E}">
        <p14:creationId xmlns:p14="http://schemas.microsoft.com/office/powerpoint/2010/main" val="2345410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a:t>
            </a:r>
          </a:p>
        </p:txBody>
      </p:sp>
      <p:sp>
        <p:nvSpPr>
          <p:cNvPr id="3" name="Content Placeholder 2"/>
          <p:cNvSpPr>
            <a:spLocks noGrp="1"/>
          </p:cNvSpPr>
          <p:nvPr>
            <p:ph idx="1"/>
          </p:nvPr>
        </p:nvSpPr>
        <p:spPr/>
        <p:txBody>
          <a:bodyPr/>
          <a:lstStyle/>
          <a:p>
            <a:r>
              <a:rPr lang="en-US" dirty="0"/>
              <a:t>“Meet them where they’re at”</a:t>
            </a:r>
          </a:p>
          <a:p>
            <a:r>
              <a:rPr lang="en-US" dirty="0"/>
              <a:t>“Any positive change”</a:t>
            </a:r>
          </a:p>
          <a:p>
            <a:r>
              <a:rPr lang="en-US" dirty="0"/>
              <a:t>Low barrier, low threshold</a:t>
            </a:r>
          </a:p>
          <a:p>
            <a:r>
              <a:rPr lang="en-US" dirty="0"/>
              <a:t>May not be the best fit for all</a:t>
            </a:r>
          </a:p>
          <a:p>
            <a:pPr marL="0" indent="0">
              <a:buNone/>
            </a:pPr>
            <a:endParaRPr lang="en-US" dirty="0"/>
          </a:p>
        </p:txBody>
      </p:sp>
    </p:spTree>
    <p:extLst>
      <p:ext uri="{BB962C8B-B14F-4D97-AF65-F5344CB8AC3E}">
        <p14:creationId xmlns:p14="http://schemas.microsoft.com/office/powerpoint/2010/main" val="3218375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a:t>
            </a:r>
          </a:p>
        </p:txBody>
      </p:sp>
      <p:sp>
        <p:nvSpPr>
          <p:cNvPr id="3" name="Content Placeholder 2"/>
          <p:cNvSpPr>
            <a:spLocks noGrp="1"/>
          </p:cNvSpPr>
          <p:nvPr>
            <p:ph idx="1"/>
          </p:nvPr>
        </p:nvSpPr>
        <p:spPr/>
        <p:txBody>
          <a:bodyPr>
            <a:normAutofit fontScale="92500" lnSpcReduction="20000"/>
          </a:bodyPr>
          <a:lstStyle/>
          <a:p>
            <a:r>
              <a:rPr lang="en-US" dirty="0"/>
              <a:t>Nursing home form for pharmacy</a:t>
            </a:r>
          </a:p>
          <a:p>
            <a:r>
              <a:rPr lang="en-US" dirty="0"/>
              <a:t>E-prescribing, quantity</a:t>
            </a:r>
          </a:p>
          <a:p>
            <a:r>
              <a:rPr lang="en-US" dirty="0"/>
              <a:t>Bill based on time</a:t>
            </a:r>
          </a:p>
          <a:p>
            <a:r>
              <a:rPr lang="en-US" dirty="0"/>
              <a:t>Templates</a:t>
            </a:r>
          </a:p>
          <a:p>
            <a:r>
              <a:rPr lang="en-US" dirty="0"/>
              <a:t>Favorite orders</a:t>
            </a:r>
          </a:p>
          <a:p>
            <a:r>
              <a:rPr lang="en-US" dirty="0"/>
              <a:t>Documentation</a:t>
            </a:r>
          </a:p>
          <a:p>
            <a:r>
              <a:rPr lang="en-US" dirty="0"/>
              <a:t>Check PMP</a:t>
            </a:r>
          </a:p>
          <a:p>
            <a:r>
              <a:rPr lang="en-US" dirty="0"/>
              <a:t>Prior </a:t>
            </a:r>
            <a:r>
              <a:rPr lang="en-US" dirty="0" err="1"/>
              <a:t>auth</a:t>
            </a:r>
            <a:r>
              <a:rPr lang="en-US" dirty="0"/>
              <a:t>- private insurance, Medicaid often with dose change</a:t>
            </a:r>
          </a:p>
          <a:p>
            <a:r>
              <a:rPr lang="en-US" dirty="0"/>
              <a:t>Pain</a:t>
            </a:r>
          </a:p>
          <a:p>
            <a:pPr marL="0" indent="0">
              <a:buNone/>
            </a:pPr>
            <a:endParaRPr lang="en-US" dirty="0"/>
          </a:p>
        </p:txBody>
      </p:sp>
    </p:spTree>
    <p:extLst>
      <p:ext uri="{BB962C8B-B14F-4D97-AF65-F5344CB8AC3E}">
        <p14:creationId xmlns:p14="http://schemas.microsoft.com/office/powerpoint/2010/main" val="11373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Advantages:</a:t>
            </a:r>
          </a:p>
          <a:p>
            <a:r>
              <a:rPr lang="en-US" dirty="0"/>
              <a:t>Integrated care model</a:t>
            </a:r>
          </a:p>
          <a:p>
            <a:r>
              <a:rPr lang="en-US" dirty="0"/>
              <a:t>Patients appreciate one location</a:t>
            </a:r>
          </a:p>
          <a:p>
            <a:r>
              <a:rPr lang="en-US" dirty="0"/>
              <a:t>Improves communication among providers</a:t>
            </a:r>
          </a:p>
          <a:p>
            <a:pPr marL="0" indent="0">
              <a:buNone/>
            </a:pPr>
            <a:r>
              <a:rPr lang="en-US" dirty="0"/>
              <a:t>Limitations:</a:t>
            </a:r>
          </a:p>
          <a:p>
            <a:r>
              <a:rPr lang="en-US" dirty="0"/>
              <a:t>Variability with scheduling, availability due to one provider with inpatient service obligation</a:t>
            </a:r>
          </a:p>
          <a:p>
            <a:r>
              <a:rPr lang="en-US" dirty="0"/>
              <a:t>Occasional wait times</a:t>
            </a:r>
          </a:p>
          <a:p>
            <a:r>
              <a:rPr lang="en-US" dirty="0"/>
              <a:t>Lack of behavioral health services on site (groups)</a:t>
            </a:r>
          </a:p>
        </p:txBody>
      </p:sp>
    </p:spTree>
    <p:extLst>
      <p:ext uri="{BB962C8B-B14F-4D97-AF65-F5344CB8AC3E}">
        <p14:creationId xmlns:p14="http://schemas.microsoft.com/office/powerpoint/2010/main" val="1486984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Stories</a:t>
            </a:r>
          </a:p>
        </p:txBody>
      </p:sp>
      <p:sp>
        <p:nvSpPr>
          <p:cNvPr id="3" name="Content Placeholder 2"/>
          <p:cNvSpPr>
            <a:spLocks noGrp="1"/>
          </p:cNvSpPr>
          <p:nvPr>
            <p:ph idx="1"/>
          </p:nvPr>
        </p:nvSpPr>
        <p:spPr>
          <a:xfrm>
            <a:off x="381000" y="1143000"/>
            <a:ext cx="8377236" cy="5715000"/>
          </a:xfrm>
        </p:spPr>
        <p:txBody>
          <a:bodyPr>
            <a:normAutofit fontScale="62500" lnSpcReduction="20000"/>
          </a:bodyPr>
          <a:lstStyle/>
          <a:p>
            <a:pPr marL="0" indent="0">
              <a:buNone/>
            </a:pPr>
            <a:r>
              <a:rPr lang="en-US" dirty="0"/>
              <a:t>September 2018: </a:t>
            </a:r>
          </a:p>
          <a:p>
            <a:r>
              <a:rPr lang="en-US" dirty="0"/>
              <a:t>58M with ESRD on dialysis, wheelchair-bound due to left BKA, Spanish-speaking only, daily heroin use</a:t>
            </a:r>
          </a:p>
          <a:p>
            <a:r>
              <a:rPr lang="en-US" dirty="0"/>
              <a:t>Referred by dialysis social worker: unable to get into other addiction treatment sites due to dialysis schedule, inability to produce urine for drug testing, and language barrier </a:t>
            </a:r>
          </a:p>
          <a:p>
            <a:r>
              <a:rPr lang="en-US" dirty="0"/>
              <a:t>Depressed mood and affect, insomnia</a:t>
            </a:r>
          </a:p>
          <a:p>
            <a:r>
              <a:rPr lang="en-US" dirty="0"/>
              <a:t>Reports abstinence from heroin since </a:t>
            </a:r>
            <a:r>
              <a:rPr lang="en-US" dirty="0" err="1"/>
              <a:t>Suboxone</a:t>
            </a:r>
            <a:r>
              <a:rPr lang="en-US" dirty="0"/>
              <a:t> initiation; all oral drug testing negative for opiates</a:t>
            </a:r>
          </a:p>
          <a:p>
            <a:r>
              <a:rPr lang="en-US" dirty="0"/>
              <a:t>Attending all appointments despite transportation issues</a:t>
            </a:r>
          </a:p>
          <a:p>
            <a:r>
              <a:rPr lang="en-US" dirty="0"/>
              <a:t>Established with behavioral health services for individual and group therapy </a:t>
            </a:r>
          </a:p>
          <a:p>
            <a:r>
              <a:rPr lang="en-US" dirty="0"/>
              <a:t>Improved mood/affect/sleep/appetite</a:t>
            </a:r>
          </a:p>
          <a:p>
            <a:pPr marL="0" indent="0">
              <a:buNone/>
            </a:pPr>
            <a:endParaRPr lang="en-US" dirty="0"/>
          </a:p>
          <a:p>
            <a:pPr marL="0" indent="0">
              <a:buNone/>
            </a:pPr>
            <a:r>
              <a:rPr lang="en-US" dirty="0"/>
              <a:t>October 2018:</a:t>
            </a:r>
          </a:p>
          <a:p>
            <a:r>
              <a:rPr lang="en-US" dirty="0"/>
              <a:t>53M with CHF EF 25%, NSTEMI, newly-diagnosed HIV, HCV, homelessness</a:t>
            </a:r>
          </a:p>
          <a:p>
            <a:r>
              <a:rPr lang="en-US" dirty="0"/>
              <a:t>Inpatient induction done with transition to Brownstone CCC for primary care, HIV care, </a:t>
            </a:r>
            <a:r>
              <a:rPr lang="en-US" dirty="0" err="1"/>
              <a:t>Suboxone</a:t>
            </a:r>
            <a:endParaRPr lang="en-US" dirty="0"/>
          </a:p>
          <a:p>
            <a:r>
              <a:rPr lang="en-US" dirty="0"/>
              <a:t>Adherent to medications, improved sleep/energy/appetite; biking 4 hours</a:t>
            </a:r>
          </a:p>
        </p:txBody>
      </p:sp>
    </p:spTree>
    <p:extLst>
      <p:ext uri="{BB962C8B-B14F-4D97-AF65-F5344CB8AC3E}">
        <p14:creationId xmlns:p14="http://schemas.microsoft.com/office/powerpoint/2010/main" val="158077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lvl="0"/>
            <a:r>
              <a:rPr lang="en-US" sz="2400" b="1" dirty="0"/>
              <a:t>2017 CCC </a:t>
            </a:r>
            <a:r>
              <a:rPr lang="en-US" sz="2400" b="1" dirty="0" err="1"/>
              <a:t>Suboxone</a:t>
            </a:r>
            <a:r>
              <a:rPr lang="en-US" sz="2400" b="1" dirty="0"/>
              <a:t> Patient Survey Responses</a:t>
            </a:r>
            <a:br>
              <a:rPr lang="en-US" sz="2400" b="1" dirty="0"/>
            </a:br>
            <a:br>
              <a:rPr lang="en-US" sz="2400" dirty="0"/>
            </a:br>
            <a:endParaRPr lang="en-US" sz="2400" dirty="0"/>
          </a:p>
        </p:txBody>
      </p:sp>
      <p:sp>
        <p:nvSpPr>
          <p:cNvPr id="3" name="Content Placeholder 2"/>
          <p:cNvSpPr>
            <a:spLocks noGrp="1"/>
          </p:cNvSpPr>
          <p:nvPr>
            <p:ph idx="1"/>
          </p:nvPr>
        </p:nvSpPr>
        <p:spPr>
          <a:xfrm>
            <a:off x="457200" y="685800"/>
            <a:ext cx="8229600" cy="5410199"/>
          </a:xfrm>
        </p:spPr>
        <p:txBody>
          <a:bodyPr>
            <a:noAutofit/>
          </a:bodyPr>
          <a:lstStyle/>
          <a:p>
            <a:pPr marL="0" lvl="0" indent="0">
              <a:buNone/>
            </a:pPr>
            <a:r>
              <a:rPr lang="en-US" sz="1200" b="1" dirty="0"/>
              <a:t>Describe how the </a:t>
            </a:r>
            <a:r>
              <a:rPr lang="en-US" sz="1200" b="1" dirty="0" err="1"/>
              <a:t>Suboxone</a:t>
            </a:r>
            <a:r>
              <a:rPr lang="en-US" sz="1200" b="1" dirty="0"/>
              <a:t> Program has affected your life: </a:t>
            </a:r>
          </a:p>
          <a:p>
            <a:pPr lvl="0"/>
            <a:r>
              <a:rPr lang="en-US" sz="1200" i="1" dirty="0"/>
              <a:t>The </a:t>
            </a:r>
            <a:r>
              <a:rPr lang="en-US" sz="1200" i="1" dirty="0" err="1"/>
              <a:t>Suboxone</a:t>
            </a:r>
            <a:r>
              <a:rPr lang="en-US" sz="1200" i="1" dirty="0"/>
              <a:t> has helped me stop getting high and staying clean helped me 100 percent.</a:t>
            </a:r>
          </a:p>
          <a:p>
            <a:pPr lvl="0"/>
            <a:r>
              <a:rPr lang="en-US" sz="1200" i="1" dirty="0"/>
              <a:t>The </a:t>
            </a:r>
            <a:r>
              <a:rPr lang="en-US" sz="1200" i="1" dirty="0" err="1"/>
              <a:t>Suboxone</a:t>
            </a:r>
            <a:r>
              <a:rPr lang="en-US" sz="1200" i="1" dirty="0"/>
              <a:t> program has been my life saver </a:t>
            </a:r>
            <a:r>
              <a:rPr lang="en-US" sz="1200" i="1" u="sng" dirty="0"/>
              <a:t>NOT THE CANDY! </a:t>
            </a:r>
            <a:r>
              <a:rPr lang="en-US" sz="1200" i="1" dirty="0"/>
              <a:t>But I mean literally it is saving my life EVERYDAY. The burden of lifelong addiction truly heavy to bare </a:t>
            </a:r>
            <a:r>
              <a:rPr lang="en-US" sz="1200" i="1" dirty="0" err="1"/>
              <a:t>Suboxone</a:t>
            </a:r>
            <a:r>
              <a:rPr lang="en-US" sz="1200" i="1" dirty="0"/>
              <a:t> has made that change. </a:t>
            </a:r>
          </a:p>
          <a:p>
            <a:r>
              <a:rPr lang="en-US" sz="1200" i="1" dirty="0"/>
              <a:t> The program has really and truly helped change my life the whole team of nurses and doctors are very well on board of helping us addicts get our lives back on the real life track it’s the best </a:t>
            </a:r>
            <a:r>
              <a:rPr lang="en-US" sz="1200" i="1" dirty="0" err="1"/>
              <a:t>Suboxone</a:t>
            </a:r>
            <a:r>
              <a:rPr lang="en-US" sz="1200" i="1" dirty="0"/>
              <a:t> program I’ve been on, that their really out to see us thru getting better. I thank them all for putting out so much positive feedback also giving me the chance to get my life together.</a:t>
            </a:r>
          </a:p>
          <a:p>
            <a:pPr lvl="0"/>
            <a:r>
              <a:rPr lang="en-US" sz="1200" i="1" dirty="0"/>
              <a:t>It has helped me a great deal really changed my life for the better.</a:t>
            </a:r>
          </a:p>
          <a:p>
            <a:r>
              <a:rPr lang="en-US" sz="1200" i="1" dirty="0"/>
              <a:t> It has helped me a great deal with my addiction. Thanks to the Staff</a:t>
            </a:r>
          </a:p>
          <a:p>
            <a:pPr lvl="0"/>
            <a:r>
              <a:rPr lang="en-US" sz="1200" i="1" dirty="0"/>
              <a:t>Has turned my life around and made me feel worthy again.</a:t>
            </a:r>
          </a:p>
          <a:p>
            <a:pPr lvl="0"/>
            <a:r>
              <a:rPr lang="en-US" sz="1200" i="1" dirty="0"/>
              <a:t>The use of those pills are doing great in my experience is one of the best things that happened in my life starting this program.</a:t>
            </a:r>
          </a:p>
          <a:p>
            <a:pPr lvl="0"/>
            <a:r>
              <a:rPr lang="en-US" sz="1200" i="1" dirty="0"/>
              <a:t>It better my life so I don’t have to keep doing drugs it’s been a load off my back. . .</a:t>
            </a:r>
          </a:p>
          <a:p>
            <a:pPr lvl="0"/>
            <a:r>
              <a:rPr lang="en-US" sz="1200" i="1" dirty="0"/>
              <a:t>Helps if your willing to live clean, Helps with pain.</a:t>
            </a:r>
          </a:p>
          <a:p>
            <a:pPr lvl="0"/>
            <a:r>
              <a:rPr lang="en-US" sz="1200" i="1" dirty="0"/>
              <a:t>It helps me improve.</a:t>
            </a:r>
          </a:p>
          <a:p>
            <a:pPr lvl="0"/>
            <a:endParaRPr lang="en-US" sz="1200" i="1" dirty="0"/>
          </a:p>
          <a:p>
            <a:pPr marL="0" lvl="0" indent="0">
              <a:buNone/>
            </a:pPr>
            <a:r>
              <a:rPr lang="en-US" sz="1200" b="1" dirty="0"/>
              <a:t>Suggestions for improvement:</a:t>
            </a:r>
          </a:p>
          <a:p>
            <a:pPr lvl="0"/>
            <a:r>
              <a:rPr lang="en-US" sz="1200" i="1" dirty="0"/>
              <a:t>This is the best program that you did in the Brownstone CCC. I wish other people can join us </a:t>
            </a:r>
            <a:r>
              <a:rPr lang="en-US" sz="1200" b="1" i="1" u="sng" dirty="0"/>
              <a:t>100%.</a:t>
            </a:r>
            <a:endParaRPr lang="en-US" sz="1200" i="1" dirty="0"/>
          </a:p>
          <a:p>
            <a:r>
              <a:rPr lang="en-US" sz="1200" i="1" dirty="0"/>
              <a:t> Its hard to come up with a way to make something that’s good better. I think all that’s needed is for someone that’s on the program is to remain honest with themselves and the people there to help them through what is better in life. </a:t>
            </a:r>
          </a:p>
          <a:p>
            <a:pPr lvl="0"/>
            <a:r>
              <a:rPr lang="en-US" sz="1200" i="1" dirty="0"/>
              <a:t>I like it as it is.</a:t>
            </a:r>
          </a:p>
          <a:p>
            <a:pPr lvl="0"/>
            <a:r>
              <a:rPr lang="en-US" sz="1200" i="1" dirty="0"/>
              <a:t>I would definitely refer the program to others. Group meetings would be great !</a:t>
            </a:r>
          </a:p>
          <a:p>
            <a:pPr lvl="0"/>
            <a:r>
              <a:rPr lang="en-US" sz="1200" i="1" dirty="0"/>
              <a:t>Right now for me everything is ok !</a:t>
            </a:r>
          </a:p>
          <a:p>
            <a:pPr lvl="0"/>
            <a:r>
              <a:rPr lang="en-US" sz="1200" i="1" dirty="0"/>
              <a:t>I think having a support group at least once a week.</a:t>
            </a:r>
          </a:p>
          <a:p>
            <a:pPr lvl="0"/>
            <a:r>
              <a:rPr lang="en-US" sz="1200" i="1" dirty="0"/>
              <a:t>Good enough.</a:t>
            </a:r>
          </a:p>
          <a:p>
            <a:pPr lvl="0"/>
            <a:r>
              <a:rPr lang="en-US" sz="1200" i="1" dirty="0"/>
              <a:t>They should have a nurse provider for the program.</a:t>
            </a:r>
          </a:p>
          <a:p>
            <a:pPr lvl="0"/>
            <a:r>
              <a:rPr lang="en-US" sz="1200" i="1" dirty="0"/>
              <a:t>I myself haven’t had any negative meetings at the </a:t>
            </a:r>
            <a:r>
              <a:rPr lang="en-US" sz="1200" i="1" dirty="0" err="1"/>
              <a:t>Suboxone</a:t>
            </a:r>
            <a:r>
              <a:rPr lang="en-US" sz="1200" i="1" dirty="0"/>
              <a:t> program, Group meetings would be nice – Thanks all</a:t>
            </a:r>
            <a:endParaRPr lang="en-US" sz="1200" dirty="0"/>
          </a:p>
        </p:txBody>
      </p:sp>
    </p:spTree>
    <p:extLst>
      <p:ext uri="{BB962C8B-B14F-4D97-AF65-F5344CB8AC3E}">
        <p14:creationId xmlns:p14="http://schemas.microsoft.com/office/powerpoint/2010/main" val="63568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a:lstStyle/>
          <a:p>
            <a:r>
              <a:rPr lang="en-US" dirty="0"/>
              <a:t>Medical literature and best practices advocate integration of addiction treatment into primary care and HIV care</a:t>
            </a:r>
          </a:p>
          <a:p>
            <a:r>
              <a:rPr lang="en-US" dirty="0"/>
              <a:t>Evidence supports improved outcomes with integration into care</a:t>
            </a:r>
          </a:p>
          <a:p>
            <a:r>
              <a:rPr lang="en-US" dirty="0"/>
              <a:t>Patient demand and local need</a:t>
            </a:r>
          </a:p>
          <a:p>
            <a:r>
              <a:rPr lang="en-US" dirty="0"/>
              <a:t>Why not??</a:t>
            </a:r>
          </a:p>
          <a:p>
            <a:endParaRPr lang="en-US" dirty="0"/>
          </a:p>
        </p:txBody>
      </p:sp>
    </p:spTree>
    <p:extLst>
      <p:ext uri="{BB962C8B-B14F-4D97-AF65-F5344CB8AC3E}">
        <p14:creationId xmlns:p14="http://schemas.microsoft.com/office/powerpoint/2010/main" val="3844797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a:t>
            </a:r>
          </a:p>
        </p:txBody>
      </p:sp>
      <p:sp>
        <p:nvSpPr>
          <p:cNvPr id="3" name="Content Placeholder 2"/>
          <p:cNvSpPr>
            <a:spLocks noGrp="1"/>
          </p:cNvSpPr>
          <p:nvPr>
            <p:ph idx="1"/>
          </p:nvPr>
        </p:nvSpPr>
        <p:spPr/>
        <p:txBody>
          <a:bodyPr>
            <a:normAutofit fontScale="92500" lnSpcReduction="10000"/>
          </a:bodyPr>
          <a:lstStyle/>
          <a:p>
            <a:r>
              <a:rPr lang="en-US" dirty="0"/>
              <a:t>Negative urine drug testing</a:t>
            </a:r>
          </a:p>
          <a:p>
            <a:r>
              <a:rPr lang="en-US" dirty="0"/>
              <a:t>Attendance, inconsistency</a:t>
            </a:r>
          </a:p>
          <a:p>
            <a:r>
              <a:rPr lang="en-US" dirty="0"/>
              <a:t>Lack of BH follow through</a:t>
            </a:r>
          </a:p>
          <a:p>
            <a:r>
              <a:rPr lang="en-US" dirty="0"/>
              <a:t>Ongoing drug use</a:t>
            </a:r>
          </a:p>
          <a:p>
            <a:r>
              <a:rPr lang="en-US" dirty="0"/>
              <a:t>Violation of agreement</a:t>
            </a:r>
          </a:p>
          <a:p>
            <a:r>
              <a:rPr lang="en-US" dirty="0"/>
              <a:t>Offer alternatives to any patient being terminated</a:t>
            </a:r>
          </a:p>
          <a:p>
            <a:r>
              <a:rPr lang="en-US" dirty="0"/>
              <a:t>Emphasize that HIV primary care (or cardiology care, </a:t>
            </a:r>
            <a:r>
              <a:rPr lang="en-US" dirty="0" err="1"/>
              <a:t>etc</a:t>
            </a:r>
            <a:r>
              <a:rPr lang="en-US" dirty="0"/>
              <a:t>) remains unchanged</a:t>
            </a:r>
          </a:p>
        </p:txBody>
      </p:sp>
    </p:spTree>
    <p:extLst>
      <p:ext uri="{BB962C8B-B14F-4D97-AF65-F5344CB8AC3E}">
        <p14:creationId xmlns:p14="http://schemas.microsoft.com/office/powerpoint/2010/main" val="2432750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dirty="0"/>
              <a:t>No budget</a:t>
            </a:r>
          </a:p>
          <a:p>
            <a:r>
              <a:rPr lang="en-US" dirty="0"/>
              <a:t>Personnel: front staff for check in, discharge</a:t>
            </a:r>
          </a:p>
          <a:p>
            <a:r>
              <a:rPr lang="en-US" dirty="0"/>
              <a:t>MA for vitals, rooming, urine specimen</a:t>
            </a:r>
          </a:p>
          <a:p>
            <a:r>
              <a:rPr lang="en-US" dirty="0"/>
              <a:t>RN visit if away</a:t>
            </a:r>
          </a:p>
          <a:p>
            <a:r>
              <a:rPr lang="en-US" dirty="0"/>
              <a:t>Maintain a list of patients</a:t>
            </a:r>
          </a:p>
        </p:txBody>
      </p:sp>
    </p:spTree>
    <p:extLst>
      <p:ext uri="{BB962C8B-B14F-4D97-AF65-F5344CB8AC3E}">
        <p14:creationId xmlns:p14="http://schemas.microsoft.com/office/powerpoint/2010/main" val="442685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127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54" y="76200"/>
            <a:ext cx="7513092" cy="5791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5-Point Star 1"/>
          <p:cNvSpPr/>
          <p:nvPr/>
        </p:nvSpPr>
        <p:spPr>
          <a:xfrm>
            <a:off x="5499712" y="5486400"/>
            <a:ext cx="486103"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67400" y="5868053"/>
            <a:ext cx="2836460" cy="246221"/>
          </a:xfrm>
          <a:prstGeom prst="rect">
            <a:avLst/>
          </a:prstGeom>
          <a:noFill/>
        </p:spPr>
        <p:txBody>
          <a:bodyPr wrap="square" rtlCol="0">
            <a:spAutoFit/>
          </a:bodyPr>
          <a:lstStyle/>
          <a:p>
            <a:r>
              <a:rPr lang="en-US" sz="1000" dirty="0"/>
              <a:t>Source: Peter Canning, EMS Coordinator, UCHC</a:t>
            </a:r>
          </a:p>
        </p:txBody>
      </p:sp>
      <p:sp>
        <p:nvSpPr>
          <p:cNvPr id="5" name="TextBox 4"/>
          <p:cNvSpPr txBox="1"/>
          <p:nvPr/>
        </p:nvSpPr>
        <p:spPr>
          <a:xfrm>
            <a:off x="685800" y="5996252"/>
            <a:ext cx="8233012" cy="1107996"/>
          </a:xfrm>
          <a:prstGeom prst="rect">
            <a:avLst/>
          </a:prstGeom>
          <a:noFill/>
        </p:spPr>
        <p:txBody>
          <a:bodyPr wrap="square" rtlCol="0">
            <a:spAutoFit/>
          </a:bodyPr>
          <a:lstStyle/>
          <a:p>
            <a:pPr marL="285750" indent="-285750">
              <a:buFont typeface="Arial" panose="020B0604020202020204" pitchFamily="34" charset="0"/>
              <a:buChar char="•"/>
            </a:pPr>
            <a:r>
              <a:rPr lang="en-US" sz="1600" dirty="0"/>
              <a:t>In summer 2017, 90% of bags of “heroin” in Hartford tested positive for fentanyl</a:t>
            </a:r>
          </a:p>
          <a:p>
            <a:pPr marL="285750" indent="-285750">
              <a:buFont typeface="Arial" panose="020B0604020202020204" pitchFamily="34" charset="0"/>
              <a:buChar char="•"/>
            </a:pPr>
            <a:r>
              <a:rPr lang="en-US" sz="1600" dirty="0"/>
              <a:t>During the first 4 months of 2018, 3,090 visits for suspected drug overdoses were made to the EDs at Connecticut’s 27 acute care hospitals</a:t>
            </a:r>
          </a:p>
          <a:p>
            <a:endParaRPr lang="en-US" dirty="0"/>
          </a:p>
        </p:txBody>
      </p:sp>
    </p:spTree>
    <p:extLst>
      <p:ext uri="{BB962C8B-B14F-4D97-AF65-F5344CB8AC3E}">
        <p14:creationId xmlns:p14="http://schemas.microsoft.com/office/powerpoint/2010/main" val="1539102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Buprenorphine in the Brownstone</a:t>
            </a:r>
          </a:p>
        </p:txBody>
      </p:sp>
      <p:sp>
        <p:nvSpPr>
          <p:cNvPr id="3" name="Content Placeholder 2"/>
          <p:cNvSpPr>
            <a:spLocks noGrp="1"/>
          </p:cNvSpPr>
          <p:nvPr>
            <p:ph idx="1"/>
          </p:nvPr>
        </p:nvSpPr>
        <p:spPr>
          <a:xfrm>
            <a:off x="381000" y="1143000"/>
            <a:ext cx="7620000" cy="5029200"/>
          </a:xfrm>
        </p:spPr>
        <p:txBody>
          <a:bodyPr>
            <a:normAutofit fontScale="62500" lnSpcReduction="20000"/>
          </a:bodyPr>
          <a:lstStyle/>
          <a:p>
            <a:r>
              <a:rPr lang="en-US" dirty="0"/>
              <a:t>Started in January 2016 in the Brownstone Community Care Center</a:t>
            </a:r>
          </a:p>
          <a:p>
            <a:r>
              <a:rPr lang="en-US" dirty="0"/>
              <a:t>One buprenorphine-waivered MD</a:t>
            </a:r>
          </a:p>
          <a:p>
            <a:r>
              <a:rPr lang="en-US" dirty="0"/>
              <a:t>Initially 1 session per week, currently 2-3 sessions per week</a:t>
            </a:r>
          </a:p>
          <a:p>
            <a:r>
              <a:rPr lang="en-US" dirty="0"/>
              <a:t>No budget</a:t>
            </a:r>
          </a:p>
          <a:p>
            <a:pPr marL="0" indent="0">
              <a:buNone/>
            </a:pPr>
            <a:endParaRPr lang="en-US" dirty="0"/>
          </a:p>
          <a:p>
            <a:pPr marL="0" indent="0">
              <a:buNone/>
            </a:pPr>
            <a:r>
              <a:rPr lang="en-US" dirty="0"/>
              <a:t>Tiered roll-out:</a:t>
            </a:r>
          </a:p>
          <a:p>
            <a:r>
              <a:rPr lang="en-US" dirty="0"/>
              <a:t>Initially limited to HIV primary care patients</a:t>
            </a:r>
          </a:p>
          <a:p>
            <a:pPr marL="0" indent="0">
              <a:buNone/>
            </a:pPr>
            <a:r>
              <a:rPr lang="en-US" dirty="0"/>
              <a:t>	-Patients wanting induction</a:t>
            </a:r>
          </a:p>
          <a:p>
            <a:pPr marL="0" indent="0">
              <a:buNone/>
            </a:pPr>
            <a:r>
              <a:rPr lang="en-US" dirty="0"/>
              <a:t>	-Patients wanting to transfer from </a:t>
            </a:r>
            <a:r>
              <a:rPr lang="en-US" dirty="0" err="1"/>
              <a:t>Suboxone</a:t>
            </a:r>
            <a:r>
              <a:rPr lang="en-US" dirty="0"/>
              <a:t> provider at 	alternate location to PCP (typically due to transportation, 	location, provider relationship)</a:t>
            </a:r>
          </a:p>
          <a:p>
            <a:pPr marL="0" indent="0">
              <a:buNone/>
            </a:pPr>
            <a:r>
              <a:rPr lang="en-US" dirty="0"/>
              <a:t>	-Patients referred from other CCC providers</a:t>
            </a:r>
          </a:p>
          <a:p>
            <a:r>
              <a:rPr lang="en-US" dirty="0"/>
              <a:t>Referrals of non-HIV patients from Adult Primary Care Clinic </a:t>
            </a:r>
          </a:p>
          <a:p>
            <a:r>
              <a:rPr lang="en-US" dirty="0"/>
              <a:t>Hospital-wide referrals including cardiology/cardiothoracic surgery</a:t>
            </a:r>
          </a:p>
          <a:p>
            <a:r>
              <a:rPr lang="en-US" dirty="0"/>
              <a:t>&gt;45 patients evaluated and &gt;581 patient visits since 2016 (updated Feb 2019)</a:t>
            </a:r>
          </a:p>
          <a:p>
            <a:r>
              <a:rPr lang="en-US" dirty="0"/>
              <a:t>Weekly rotation site for Rushford Addiction Medicine Fellows</a:t>
            </a:r>
          </a:p>
        </p:txBody>
      </p:sp>
    </p:spTree>
    <p:extLst>
      <p:ext uri="{BB962C8B-B14F-4D97-AF65-F5344CB8AC3E}">
        <p14:creationId xmlns:p14="http://schemas.microsoft.com/office/powerpoint/2010/main" val="428553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a:t>
            </a:r>
          </a:p>
        </p:txBody>
      </p:sp>
      <p:sp>
        <p:nvSpPr>
          <p:cNvPr id="3" name="Content Placeholder 2"/>
          <p:cNvSpPr>
            <a:spLocks noGrp="1"/>
          </p:cNvSpPr>
          <p:nvPr>
            <p:ph idx="1"/>
          </p:nvPr>
        </p:nvSpPr>
        <p:spPr/>
        <p:txBody>
          <a:bodyPr>
            <a:normAutofit fontScale="92500" lnSpcReduction="10000"/>
          </a:bodyPr>
          <a:lstStyle/>
          <a:p>
            <a:r>
              <a:rPr lang="en-US" dirty="0"/>
              <a:t>Urban residence</a:t>
            </a:r>
          </a:p>
          <a:p>
            <a:r>
              <a:rPr lang="en-US" dirty="0"/>
              <a:t>Medicaid</a:t>
            </a:r>
          </a:p>
          <a:p>
            <a:r>
              <a:rPr lang="en-US" dirty="0"/>
              <a:t>Older population (40s-50s)</a:t>
            </a:r>
          </a:p>
          <a:p>
            <a:r>
              <a:rPr lang="en-US" dirty="0"/>
              <a:t>Male &gt; female</a:t>
            </a:r>
          </a:p>
          <a:p>
            <a:r>
              <a:rPr lang="en-US" dirty="0"/>
              <a:t>Onset of OUD with recreational heroin rather than prescribed opioids</a:t>
            </a:r>
          </a:p>
          <a:p>
            <a:r>
              <a:rPr lang="en-US" dirty="0"/>
              <a:t>Rare chronic pain</a:t>
            </a:r>
          </a:p>
          <a:p>
            <a:r>
              <a:rPr lang="en-US" dirty="0"/>
              <a:t>Occasional SNF resident</a:t>
            </a:r>
          </a:p>
          <a:p>
            <a:r>
              <a:rPr lang="en-US" dirty="0"/>
              <a:t>Co-occurring mental health disorders</a:t>
            </a:r>
          </a:p>
        </p:txBody>
      </p:sp>
    </p:spTree>
    <p:extLst>
      <p:ext uri="{BB962C8B-B14F-4D97-AF65-F5344CB8AC3E}">
        <p14:creationId xmlns:p14="http://schemas.microsoft.com/office/powerpoint/2010/main" val="638693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a:t>
            </a:r>
          </a:p>
        </p:txBody>
      </p:sp>
      <p:sp>
        <p:nvSpPr>
          <p:cNvPr id="3" name="Content Placeholder 2"/>
          <p:cNvSpPr>
            <a:spLocks noGrp="1"/>
          </p:cNvSpPr>
          <p:nvPr>
            <p:ph idx="1"/>
          </p:nvPr>
        </p:nvSpPr>
        <p:spPr/>
        <p:txBody>
          <a:bodyPr>
            <a:normAutofit/>
          </a:bodyPr>
          <a:lstStyle/>
          <a:p>
            <a:r>
              <a:rPr lang="en-US" dirty="0"/>
              <a:t>Referral via verbal communication or EPIC</a:t>
            </a:r>
          </a:p>
          <a:p>
            <a:r>
              <a:rPr lang="en-US" dirty="0"/>
              <a:t>Referral reviewed for appropriateness</a:t>
            </a:r>
          </a:p>
          <a:p>
            <a:r>
              <a:rPr lang="en-US" dirty="0"/>
              <a:t>Initial consultation scheduled to determine if good candidate</a:t>
            </a:r>
          </a:p>
          <a:p>
            <a:r>
              <a:rPr lang="en-US" dirty="0"/>
              <a:t>If not a good candidate or long wait time, referred elsewhere</a:t>
            </a:r>
          </a:p>
        </p:txBody>
      </p:sp>
    </p:spTree>
    <p:extLst>
      <p:ext uri="{BB962C8B-B14F-4D97-AF65-F5344CB8AC3E}">
        <p14:creationId xmlns:p14="http://schemas.microsoft.com/office/powerpoint/2010/main" val="306576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Evaluation</a:t>
            </a:r>
          </a:p>
        </p:txBody>
      </p:sp>
      <p:sp>
        <p:nvSpPr>
          <p:cNvPr id="3" name="Content Placeholder 2"/>
          <p:cNvSpPr>
            <a:spLocks noGrp="1"/>
          </p:cNvSpPr>
          <p:nvPr>
            <p:ph idx="1"/>
          </p:nvPr>
        </p:nvSpPr>
        <p:spPr/>
        <p:txBody>
          <a:bodyPr>
            <a:normAutofit fontScale="92500" lnSpcReduction="10000"/>
          </a:bodyPr>
          <a:lstStyle/>
          <a:p>
            <a:r>
              <a:rPr lang="en-US" dirty="0"/>
              <a:t>Who I accept, how I get referrals</a:t>
            </a:r>
          </a:p>
          <a:p>
            <a:r>
              <a:rPr lang="en-US" dirty="0"/>
              <a:t>Education of referring providers</a:t>
            </a:r>
          </a:p>
          <a:p>
            <a:r>
              <a:rPr lang="en-US" dirty="0"/>
              <a:t>Inclusion/exclusion criteria</a:t>
            </a:r>
          </a:p>
          <a:p>
            <a:r>
              <a:rPr lang="en-US" dirty="0"/>
              <a:t>Diagnosis of OUD</a:t>
            </a:r>
          </a:p>
          <a:p>
            <a:r>
              <a:rPr lang="en-US" dirty="0"/>
              <a:t>Chronic pain patients</a:t>
            </a:r>
          </a:p>
          <a:p>
            <a:r>
              <a:rPr lang="en-US" dirty="0"/>
              <a:t>Serious about recovery</a:t>
            </a:r>
          </a:p>
          <a:p>
            <a:r>
              <a:rPr lang="en-US" dirty="0" err="1"/>
              <a:t>Bup</a:t>
            </a:r>
            <a:r>
              <a:rPr lang="en-US" dirty="0"/>
              <a:t> vs methadone</a:t>
            </a:r>
          </a:p>
          <a:p>
            <a:r>
              <a:rPr lang="en-US" dirty="0"/>
              <a:t>Assess barriers: transportation, geographic </a:t>
            </a:r>
          </a:p>
          <a:p>
            <a:r>
              <a:rPr lang="en-US" dirty="0"/>
              <a:t>English or Spanish fluency</a:t>
            </a:r>
          </a:p>
        </p:txBody>
      </p:sp>
    </p:spTree>
    <p:extLst>
      <p:ext uri="{BB962C8B-B14F-4D97-AF65-F5344CB8AC3E}">
        <p14:creationId xmlns:p14="http://schemas.microsoft.com/office/powerpoint/2010/main" val="344868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Visit</a:t>
            </a:r>
          </a:p>
        </p:txBody>
      </p:sp>
      <p:sp>
        <p:nvSpPr>
          <p:cNvPr id="3" name="Content Placeholder 2"/>
          <p:cNvSpPr>
            <a:spLocks noGrp="1"/>
          </p:cNvSpPr>
          <p:nvPr>
            <p:ph idx="1"/>
          </p:nvPr>
        </p:nvSpPr>
        <p:spPr/>
        <p:txBody>
          <a:bodyPr>
            <a:normAutofit fontScale="77500" lnSpcReduction="20000"/>
          </a:bodyPr>
          <a:lstStyle/>
          <a:p>
            <a:r>
              <a:rPr lang="en-US" dirty="0"/>
              <a:t>Intake: history, review labs, medications</a:t>
            </a:r>
          </a:p>
          <a:p>
            <a:r>
              <a:rPr lang="en-US" dirty="0"/>
              <a:t>Treatment agreement</a:t>
            </a:r>
          </a:p>
          <a:p>
            <a:r>
              <a:rPr lang="en-US" dirty="0"/>
              <a:t>Urine drug testing (or oral)</a:t>
            </a:r>
          </a:p>
          <a:p>
            <a:r>
              <a:rPr lang="en-US" dirty="0"/>
              <a:t>Development of behavioral health treatment plan (shared negotiation)</a:t>
            </a:r>
          </a:p>
          <a:p>
            <a:r>
              <a:rPr lang="en-US" dirty="0"/>
              <a:t>Sign in sheet, meeting locations, BH referral</a:t>
            </a:r>
          </a:p>
          <a:p>
            <a:r>
              <a:rPr lang="en-US" dirty="0"/>
              <a:t>Counsel on induction</a:t>
            </a:r>
          </a:p>
          <a:p>
            <a:r>
              <a:rPr lang="en-US" dirty="0"/>
              <a:t>Follow up visit scheduled</a:t>
            </a:r>
          </a:p>
          <a:p>
            <a:r>
              <a:rPr lang="en-US" dirty="0"/>
              <a:t>Harm reduction, naloxone prescription</a:t>
            </a:r>
          </a:p>
          <a:p>
            <a:r>
              <a:rPr lang="en-US" dirty="0"/>
              <a:t>Verify pharmacy, </a:t>
            </a:r>
            <a:r>
              <a:rPr lang="en-US" dirty="0" err="1"/>
              <a:t>Suboxone</a:t>
            </a:r>
            <a:r>
              <a:rPr lang="en-US" dirty="0"/>
              <a:t> prescription sent electronically </a:t>
            </a:r>
          </a:p>
          <a:p>
            <a:r>
              <a:rPr lang="en-US" dirty="0"/>
              <a:t>Copy of signed agreement given</a:t>
            </a:r>
          </a:p>
          <a:p>
            <a:r>
              <a:rPr lang="en-US" dirty="0"/>
              <a:t>Check CTPMP</a:t>
            </a:r>
          </a:p>
        </p:txBody>
      </p:sp>
    </p:spTree>
    <p:extLst>
      <p:ext uri="{BB962C8B-B14F-4D97-AF65-F5344CB8AC3E}">
        <p14:creationId xmlns:p14="http://schemas.microsoft.com/office/powerpoint/2010/main" val="2040890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Agreement</a:t>
            </a:r>
          </a:p>
        </p:txBody>
      </p:sp>
      <p:sp>
        <p:nvSpPr>
          <p:cNvPr id="3" name="Content Placeholder 2"/>
          <p:cNvSpPr>
            <a:spLocks noGrp="1"/>
          </p:cNvSpPr>
          <p:nvPr>
            <p:ph idx="1"/>
          </p:nvPr>
        </p:nvSpPr>
        <p:spPr>
          <a:xfrm>
            <a:off x="538165" y="1447802"/>
            <a:ext cx="4696953" cy="4660900"/>
          </a:xfrm>
        </p:spPr>
        <p:txBody>
          <a:bodyPr>
            <a:normAutofit fontScale="77500" lnSpcReduction="20000"/>
          </a:bodyPr>
          <a:lstStyle/>
          <a:p>
            <a:r>
              <a:rPr lang="en-US" dirty="0"/>
              <a:t>Trust and honesty essential to success</a:t>
            </a:r>
          </a:p>
          <a:p>
            <a:r>
              <a:rPr lang="en-US" dirty="0"/>
              <a:t>For safety</a:t>
            </a:r>
          </a:p>
          <a:p>
            <a:r>
              <a:rPr lang="en-US" dirty="0"/>
              <a:t>“You’ll get out of it what you put into it”</a:t>
            </a:r>
          </a:p>
          <a:p>
            <a:r>
              <a:rPr lang="en-US" dirty="0"/>
              <a:t>Relapsing disease, testing is not punitive, emphasize work on patient’s part, recommendations if pattern of positive testing, review occurrences of use for skill-building opportunities</a:t>
            </a:r>
          </a:p>
          <a:p>
            <a:r>
              <a:rPr lang="en-US" dirty="0"/>
              <a:t>Not a “contract”</a:t>
            </a:r>
          </a:p>
          <a:p>
            <a:pPr marL="0" indent="0">
              <a:buNone/>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5118" y="1524000"/>
            <a:ext cx="3908882" cy="38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115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1302</Words>
  <Application>Microsoft Macintosh PowerPoint</Application>
  <PresentationFormat>On-screen Show (4:3)</PresentationFormat>
  <Paragraphs>219</Paragraphs>
  <Slides>22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Office Based Treatment of  Opioid Addiction:  Buprenorphine in the  Brownstone HIV Clinic</vt:lpstr>
      <vt:lpstr>Why?</vt:lpstr>
      <vt:lpstr>PowerPoint Presentation</vt:lpstr>
      <vt:lpstr>Buprenorphine in the Brownstone</vt:lpstr>
      <vt:lpstr>Demographics</vt:lpstr>
      <vt:lpstr>Workflow</vt:lpstr>
      <vt:lpstr>Candidate Evaluation</vt:lpstr>
      <vt:lpstr>Initial Visit</vt:lpstr>
      <vt:lpstr>Treatment Agreement</vt:lpstr>
      <vt:lpstr>Drug Testing</vt:lpstr>
      <vt:lpstr>Induction and Dosing</vt:lpstr>
      <vt:lpstr>Follow Up</vt:lpstr>
      <vt:lpstr>Behavioral Health</vt:lpstr>
      <vt:lpstr>Cancellations/Absences</vt:lpstr>
      <vt:lpstr>Philosophy</vt:lpstr>
      <vt:lpstr>Other Considerations</vt:lpstr>
      <vt:lpstr>PowerPoint Presentation</vt:lpstr>
      <vt:lpstr>Patient Stories</vt:lpstr>
      <vt:lpstr>2017 CCC Suboxone Patient Survey Responses  </vt:lpstr>
      <vt:lpstr>Termination</vt:lpstr>
      <vt:lpstr>Resources</vt:lpstr>
      <vt:lpstr>Questions?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Bup experience</dc:title>
  <dc:creator>Robin</dc:creator>
  <cp:lastModifiedBy>Biegacki, Emma</cp:lastModifiedBy>
  <cp:revision>15</cp:revision>
  <dcterms:created xsi:type="dcterms:W3CDTF">2019-02-16T13:15:35Z</dcterms:created>
  <dcterms:modified xsi:type="dcterms:W3CDTF">2020-04-22T19:36:09Z</dcterms:modified>
</cp:coreProperties>
</file>