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65" r:id="rId3"/>
    <p:sldId id="366" r:id="rId4"/>
    <p:sldId id="362" r:id="rId5"/>
    <p:sldId id="322" r:id="rId6"/>
    <p:sldId id="326" r:id="rId7"/>
    <p:sldId id="368" r:id="rId8"/>
    <p:sldId id="356" r:id="rId9"/>
    <p:sldId id="357" r:id="rId10"/>
    <p:sldId id="358" r:id="rId11"/>
    <p:sldId id="370" r:id="rId12"/>
    <p:sldId id="363" r:id="rId13"/>
    <p:sldId id="347" r:id="rId14"/>
    <p:sldId id="369" r:id="rId15"/>
    <p:sldId id="364" r:id="rId16"/>
    <p:sldId id="371" r:id="rId17"/>
    <p:sldId id="286" r:id="rId18"/>
    <p:sldId id="284" r:id="rId19"/>
    <p:sldId id="35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8423" autoAdjust="0"/>
  </p:normalViewPr>
  <p:slideViewPr>
    <p:cSldViewPr>
      <p:cViewPr varScale="1">
        <p:scale>
          <a:sx n="101" d="100"/>
          <a:sy n="101" d="100"/>
        </p:scale>
        <p:origin x="1914" y="108"/>
      </p:cViewPr>
      <p:guideLst>
        <p:guide orient="horz" pos="2160"/>
        <p:guide pos="2880"/>
      </p:guideLst>
    </p:cSldViewPr>
  </p:slideViewPr>
  <p:outlineViewPr>
    <p:cViewPr>
      <p:scale>
        <a:sx n="33" d="100"/>
        <a:sy n="33" d="100"/>
      </p:scale>
      <p:origin x="0" y="35856"/>
    </p:cViewPr>
  </p:outlineViewPr>
  <p:notesTextViewPr>
    <p:cViewPr>
      <p:scale>
        <a:sx n="100" d="100"/>
        <a:sy n="100" d="100"/>
      </p:scale>
      <p:origin x="0" y="0"/>
    </p:cViewPr>
  </p:notesTextViewPr>
  <p:notesViewPr>
    <p:cSldViewPr>
      <p:cViewPr varScale="1">
        <p:scale>
          <a:sx n="83" d="100"/>
          <a:sy n="83" d="100"/>
        </p:scale>
        <p:origin x="-23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64BB5-3937-44E2-835B-2BEB05546C63}" type="datetimeFigureOut">
              <a:rPr lang="en-US" smtClean="0"/>
              <a:pPr/>
              <a:t>7/8/2016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B2C24-8CB7-4990-B0BA-40A254AA321B}" type="slidenum">
              <a:rPr lang="en-US" smtClean="0"/>
              <a:pPr/>
              <a:t>‹#›</a:t>
            </a:fld>
            <a:endParaRPr lang="en-US"/>
          </a:p>
        </p:txBody>
      </p:sp>
    </p:spTree>
    <p:extLst>
      <p:ext uri="{BB962C8B-B14F-4D97-AF65-F5344CB8AC3E}">
        <p14:creationId xmlns:p14="http://schemas.microsoft.com/office/powerpoint/2010/main" val="82140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Really one of</a:t>
            </a:r>
            <a:r>
              <a:rPr lang="en-US" baseline="0" dirty="0"/>
              <a:t> the first federal civil rights laws passed by congress protecting people with disabilities</a:t>
            </a:r>
            <a:endParaRPr lang="en-US" dirty="0"/>
          </a:p>
        </p:txBody>
      </p:sp>
      <p:sp>
        <p:nvSpPr>
          <p:cNvPr id="4" name="Slide Number Placeholder 3"/>
          <p:cNvSpPr>
            <a:spLocks noGrp="1"/>
          </p:cNvSpPr>
          <p:nvPr>
            <p:ph type="sldNum" sz="quarter" idx="10"/>
          </p:nvPr>
        </p:nvSpPr>
        <p:spPr/>
        <p:txBody>
          <a:bodyPr/>
          <a:lstStyle/>
          <a:p>
            <a:fld id="{678B2C24-8CB7-4990-B0BA-40A254AA321B}" type="slidenum">
              <a:rPr lang="en-US" smtClean="0"/>
              <a:pPr/>
              <a:t>5</a:t>
            </a:fld>
            <a:endParaRPr lang="en-US"/>
          </a:p>
        </p:txBody>
      </p:sp>
    </p:spTree>
    <p:extLst>
      <p:ext uri="{BB962C8B-B14F-4D97-AF65-F5344CB8AC3E}">
        <p14:creationId xmlns:p14="http://schemas.microsoft.com/office/powerpoint/2010/main" val="895114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568575"/>
            <a:ext cx="7772400" cy="1012825"/>
          </a:xfrm>
        </p:spPr>
        <p:txBody>
          <a:bodyPr>
            <a:normAutofit/>
          </a:bodyPr>
          <a:lstStyle>
            <a:lvl1pPr>
              <a:defRPr sz="2800">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295400" y="3657600"/>
            <a:ext cx="6400800" cy="762000"/>
          </a:xfrm>
        </p:spPr>
        <p:txBody>
          <a:bodyPr>
            <a:no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05E48-B978-446B-828E-CF687112CD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05E48-B978-446B-828E-CF687112CD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05E48-B978-446B-828E-CF687112CD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05E48-B978-446B-828E-CF687112CD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05E48-B978-446B-828E-CF687112CD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05E48-B978-446B-828E-CF687112CD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05E48-B978-446B-828E-CF687112CD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75"/>
            <a:ext cx="7772400" cy="555625"/>
          </a:xfrm>
        </p:spPr>
        <p:txBody>
          <a:bodyPr>
            <a:noAutofit/>
          </a:bodyPr>
          <a:lstStyle/>
          <a:p>
            <a:br>
              <a:rPr lang="en-US" sz="3200" b="1" dirty="0">
                <a:solidFill>
                  <a:schemeClr val="accent1"/>
                </a:solidFill>
                <a:latin typeface="Cambria" panose="02040503050406030204" pitchFamily="18" charset="0"/>
              </a:rPr>
            </a:br>
            <a:r>
              <a:rPr lang="en-US" sz="3200" b="1" dirty="0">
                <a:solidFill>
                  <a:schemeClr val="accent1"/>
                </a:solidFill>
                <a:latin typeface="Cambria" panose="02040503050406030204" pitchFamily="18" charset="0"/>
              </a:rPr>
              <a:t>Understanding and Navigating </a:t>
            </a:r>
            <a:br>
              <a:rPr lang="en-US" sz="3200" b="1" dirty="0">
                <a:solidFill>
                  <a:schemeClr val="accent1"/>
                </a:solidFill>
                <a:latin typeface="Cambria" panose="02040503050406030204" pitchFamily="18" charset="0"/>
              </a:rPr>
            </a:br>
            <a:r>
              <a:rPr lang="en-US" sz="3200" b="1" dirty="0">
                <a:solidFill>
                  <a:schemeClr val="accent1"/>
                </a:solidFill>
                <a:latin typeface="Cambria" panose="02040503050406030204" pitchFamily="18" charset="0"/>
              </a:rPr>
              <a:t>Section 504</a:t>
            </a:r>
            <a:br>
              <a:rPr lang="en-US" sz="3200" dirty="0">
                <a:latin typeface="Cambria" panose="02040503050406030204" pitchFamily="18" charset="0"/>
              </a:rPr>
            </a:br>
            <a:endParaRPr lang="en-US" sz="3200" dirty="0">
              <a:latin typeface="Cambria" panose="02040503050406030204" pitchFamily="18" charset="0"/>
            </a:endParaRPr>
          </a:p>
        </p:txBody>
      </p:sp>
      <p:sp>
        <p:nvSpPr>
          <p:cNvPr id="3" name="Subtitle 2"/>
          <p:cNvSpPr>
            <a:spLocks noGrp="1"/>
          </p:cNvSpPr>
          <p:nvPr>
            <p:ph type="subTitle" idx="1"/>
          </p:nvPr>
        </p:nvSpPr>
        <p:spPr>
          <a:xfrm>
            <a:off x="1371600" y="3505200"/>
            <a:ext cx="6400800" cy="762000"/>
          </a:xfrm>
        </p:spPr>
        <p:txBody>
          <a:bodyPr/>
          <a:lstStyle/>
          <a:p>
            <a:endParaRPr lang="en-US" b="1" dirty="0">
              <a:latin typeface="Cambria" panose="02040503050406030204" pitchFamily="18" charset="0"/>
            </a:endParaRPr>
          </a:p>
        </p:txBody>
      </p:sp>
      <p:sp>
        <p:nvSpPr>
          <p:cNvPr id="5" name="TextBox 4"/>
          <p:cNvSpPr txBox="1"/>
          <p:nvPr/>
        </p:nvSpPr>
        <p:spPr>
          <a:xfrm>
            <a:off x="2743200" y="4419600"/>
            <a:ext cx="3581400" cy="1661993"/>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Yale-New Haven Hospital</a:t>
            </a:r>
          </a:p>
          <a:p>
            <a:pPr algn="ctr"/>
            <a:r>
              <a:rPr lang="en-US" sz="1400" dirty="0">
                <a:solidFill>
                  <a:schemeClr val="bg1"/>
                </a:solidFill>
                <a:latin typeface="Arial" pitchFamily="34" charset="0"/>
                <a:cs typeface="Arial" pitchFamily="34" charset="0"/>
              </a:rPr>
              <a:t>July 9, 2016</a:t>
            </a:r>
          </a:p>
          <a:p>
            <a:pPr algn="ctr"/>
            <a:endParaRPr lang="en-US" sz="1400" dirty="0">
              <a:solidFill>
                <a:schemeClr val="bg1"/>
              </a:solidFill>
              <a:latin typeface="Arial" pitchFamily="34" charset="0"/>
              <a:cs typeface="Arial" pitchFamily="34" charset="0"/>
            </a:endParaRPr>
          </a:p>
          <a:p>
            <a:pPr algn="ctr"/>
            <a:r>
              <a:rPr lang="en-US" sz="1400" dirty="0">
                <a:solidFill>
                  <a:schemeClr val="bg1"/>
                </a:solidFill>
                <a:latin typeface="Arial" pitchFamily="34" charset="0"/>
                <a:cs typeface="Arial" pitchFamily="34" charset="0"/>
              </a:rPr>
              <a:t>Alice Rosenthal, JD</a:t>
            </a:r>
          </a:p>
          <a:p>
            <a:pPr algn="ctr"/>
            <a:r>
              <a:rPr lang="en-US" sz="1400" dirty="0">
                <a:solidFill>
                  <a:schemeClr val="bg1"/>
                </a:solidFill>
                <a:latin typeface="Arial" pitchFamily="34" charset="0"/>
                <a:cs typeface="Arial" pitchFamily="34" charset="0"/>
              </a:rPr>
              <a:t>Medical-Legal Partnership Project</a:t>
            </a:r>
          </a:p>
          <a:p>
            <a:pPr algn="ctr"/>
            <a:r>
              <a:rPr lang="en-US" sz="1400" dirty="0">
                <a:solidFill>
                  <a:schemeClr val="bg1"/>
                </a:solidFill>
                <a:latin typeface="Arial" pitchFamily="34" charset="0"/>
                <a:cs typeface="Arial" pitchFamily="34" charset="0"/>
              </a:rPr>
              <a:t>Center for Children’s Advocacy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167CAA"/>
                </a:solidFill>
                <a:latin typeface="Cambria" panose="02040503050406030204" pitchFamily="18" charset="0"/>
              </a:rPr>
              <a:t>Section 504 Meeting</a:t>
            </a:r>
          </a:p>
        </p:txBody>
      </p:sp>
      <p:sp>
        <p:nvSpPr>
          <p:cNvPr id="3" name="Content Placeholder 2"/>
          <p:cNvSpPr>
            <a:spLocks noGrp="1"/>
          </p:cNvSpPr>
          <p:nvPr>
            <p:ph idx="1"/>
          </p:nvPr>
        </p:nvSpPr>
        <p:spPr>
          <a:xfrm>
            <a:off x="685800" y="1447800"/>
            <a:ext cx="7696200" cy="4876800"/>
          </a:xfrm>
        </p:spPr>
        <p:txBody>
          <a:bodyPr>
            <a:normAutofit/>
          </a:bodyPr>
          <a:lstStyle/>
          <a:p>
            <a:pPr marL="0" indent="0">
              <a:buNone/>
            </a:pPr>
            <a:r>
              <a:rPr lang="en-US" b="1" dirty="0">
                <a:latin typeface="Cambria" panose="02040503050406030204" pitchFamily="18" charset="0"/>
              </a:rPr>
              <a:t>Evaluation of Data</a:t>
            </a:r>
          </a:p>
          <a:p>
            <a:r>
              <a:rPr lang="en-US" dirty="0">
                <a:latin typeface="Cambria" panose="02040503050406030204" pitchFamily="18" charset="0"/>
              </a:rPr>
              <a:t>Review medical documentation</a:t>
            </a:r>
          </a:p>
          <a:p>
            <a:r>
              <a:rPr lang="en-US" dirty="0">
                <a:latin typeface="Cambria" panose="02040503050406030204" pitchFamily="18" charset="0"/>
              </a:rPr>
              <a:t>Review applicable tests</a:t>
            </a:r>
          </a:p>
          <a:p>
            <a:r>
              <a:rPr lang="en-US" dirty="0">
                <a:latin typeface="Cambria" panose="02040503050406030204" pitchFamily="18" charset="0"/>
              </a:rPr>
              <a:t>Impact </a:t>
            </a:r>
          </a:p>
          <a:p>
            <a:pPr lvl="1"/>
            <a:r>
              <a:rPr lang="en-US" sz="3200" dirty="0">
                <a:latin typeface="Cambria" panose="02040503050406030204" pitchFamily="18" charset="0"/>
              </a:rPr>
              <a:t>accessing education</a:t>
            </a:r>
          </a:p>
          <a:p>
            <a:pPr lvl="1"/>
            <a:r>
              <a:rPr lang="en-US" sz="3200" dirty="0">
                <a:latin typeface="Cambria" panose="02040503050406030204" pitchFamily="18" charset="0"/>
              </a:rPr>
              <a:t>major life activity</a:t>
            </a:r>
          </a:p>
          <a:p>
            <a:r>
              <a:rPr lang="en-US" dirty="0">
                <a:latin typeface="Cambria" panose="02040503050406030204" pitchFamily="18" charset="0"/>
              </a:rPr>
              <a:t>Periodic review</a:t>
            </a:r>
          </a:p>
        </p:txBody>
      </p:sp>
    </p:spTree>
    <p:extLst>
      <p:ext uri="{BB962C8B-B14F-4D97-AF65-F5344CB8AC3E}">
        <p14:creationId xmlns:p14="http://schemas.microsoft.com/office/powerpoint/2010/main" val="236444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Section 504 Meeting</a:t>
            </a: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pPr marL="0" indent="0">
              <a:buNone/>
            </a:pPr>
            <a:r>
              <a:rPr lang="en-US" b="1" dirty="0">
                <a:latin typeface="Cambria" panose="02040503050406030204" pitchFamily="18" charset="0"/>
              </a:rPr>
              <a:t>What to bring to the meeting</a:t>
            </a:r>
          </a:p>
          <a:p>
            <a:r>
              <a:rPr lang="en-US" dirty="0">
                <a:latin typeface="Cambria" panose="02040503050406030204" pitchFamily="18" charset="0"/>
              </a:rPr>
              <a:t>Proof of your child’s celiac disease diagnosis</a:t>
            </a:r>
          </a:p>
          <a:p>
            <a:r>
              <a:rPr lang="en-US" dirty="0">
                <a:latin typeface="Cambria" panose="02040503050406030204" pitchFamily="18" charset="0"/>
              </a:rPr>
              <a:t>An explanation of why celiac disease restricts your child’s diet</a:t>
            </a:r>
          </a:p>
          <a:p>
            <a:r>
              <a:rPr lang="en-US" dirty="0">
                <a:latin typeface="Cambria" panose="02040503050406030204" pitchFamily="18" charset="0"/>
              </a:rPr>
              <a:t>A written statement regarding how celiac disease can negatively affect your child’s education</a:t>
            </a:r>
          </a:p>
          <a:p>
            <a:r>
              <a:rPr lang="en-US" dirty="0">
                <a:latin typeface="Cambria" panose="02040503050406030204" pitchFamily="18" charset="0"/>
              </a:rPr>
              <a:t>A list of foods to be omitted and substituted during meals and snacks</a:t>
            </a:r>
          </a:p>
          <a:p>
            <a:pPr marL="0" indent="0">
              <a:buNone/>
            </a:pPr>
            <a:endParaRPr lang="en-US" b="1" i="1" dirty="0">
              <a:latin typeface="Cambria" panose="02040503050406030204" pitchFamily="18" charset="0"/>
            </a:endParaRPr>
          </a:p>
          <a:p>
            <a:pPr marL="0" indent="0">
              <a:buNone/>
            </a:pPr>
            <a:r>
              <a:rPr lang="en-US" b="1" i="1" dirty="0">
                <a:latin typeface="Cambria" panose="02040503050406030204" pitchFamily="18" charset="0"/>
              </a:rPr>
              <a:t>It must be made absolutely clear that not treating celiac disease with the gluten-free diet will adversely impact your child’s education.</a:t>
            </a:r>
            <a:endParaRPr lang="en-US" dirty="0">
              <a:latin typeface="Cambria" panose="02040503050406030204" pitchFamily="18" charset="0"/>
            </a:endParaRPr>
          </a:p>
        </p:txBody>
      </p:sp>
    </p:spTree>
    <p:extLst>
      <p:ext uri="{BB962C8B-B14F-4D97-AF65-F5344CB8AC3E}">
        <p14:creationId xmlns:p14="http://schemas.microsoft.com/office/powerpoint/2010/main" val="295716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Pop Quiz</a:t>
            </a:r>
          </a:p>
        </p:txBody>
      </p:sp>
      <p:sp>
        <p:nvSpPr>
          <p:cNvPr id="3" name="Content Placeholder 2"/>
          <p:cNvSpPr>
            <a:spLocks noGrp="1"/>
          </p:cNvSpPr>
          <p:nvPr>
            <p:ph idx="1"/>
          </p:nvPr>
        </p:nvSpPr>
        <p:spPr/>
        <p:txBody>
          <a:bodyPr/>
          <a:lstStyle/>
          <a:p>
            <a:r>
              <a:rPr lang="en-US" b="1" dirty="0">
                <a:latin typeface="Cambria" panose="02040503050406030204" pitchFamily="18" charset="0"/>
              </a:rPr>
              <a:t>Does a medical diagnosis of an illness automatically mean a student can receive services under Section 504?</a:t>
            </a:r>
            <a:r>
              <a:rPr lang="en-US" dirty="0">
                <a:latin typeface="Cambria" panose="02040503050406030204" pitchFamily="18" charset="0"/>
              </a:rPr>
              <a:t> </a:t>
            </a:r>
          </a:p>
          <a:p>
            <a:endParaRPr lang="en-US" dirty="0">
              <a:latin typeface="Cambria" panose="02040503050406030204" pitchFamily="18" charset="0"/>
            </a:endParaRPr>
          </a:p>
          <a:p>
            <a:r>
              <a:rPr lang="en-US" dirty="0">
                <a:latin typeface="Cambria" panose="02040503050406030204" pitchFamily="18" charset="0"/>
              </a:rPr>
              <a:t>No. Having a disability is not enough to qualify for 504 services.  </a:t>
            </a:r>
            <a:r>
              <a:rPr lang="en-US" i="1" dirty="0">
                <a:latin typeface="Cambria" panose="02040503050406030204" pitchFamily="18" charset="0"/>
              </a:rPr>
              <a:t>The disability must interfere with your child's ability to learn or access school programs.</a:t>
            </a:r>
            <a:endParaRPr lang="en-US"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275804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latin typeface="Cambria" panose="02040503050406030204" pitchFamily="18" charset="0"/>
              </a:rPr>
              <a:t>Section 504: </a:t>
            </a:r>
            <a:br>
              <a:rPr lang="en-US" b="1" dirty="0">
                <a:solidFill>
                  <a:schemeClr val="accent1"/>
                </a:solidFill>
                <a:latin typeface="Cambria" panose="02040503050406030204" pitchFamily="18" charset="0"/>
              </a:rPr>
            </a:br>
            <a:r>
              <a:rPr lang="en-US" b="1" dirty="0">
                <a:solidFill>
                  <a:schemeClr val="accent1"/>
                </a:solidFill>
                <a:latin typeface="Cambria" panose="02040503050406030204" pitchFamily="18" charset="0"/>
              </a:rPr>
              <a:t>Reasonable Accommodations</a:t>
            </a:r>
          </a:p>
        </p:txBody>
      </p:sp>
      <p:sp>
        <p:nvSpPr>
          <p:cNvPr id="3" name="Content Placeholder 2"/>
          <p:cNvSpPr>
            <a:spLocks noGrp="1"/>
          </p:cNvSpPr>
          <p:nvPr>
            <p:ph idx="1"/>
          </p:nvPr>
        </p:nvSpPr>
        <p:spPr/>
        <p:txBody>
          <a:bodyPr/>
          <a:lstStyle/>
          <a:p>
            <a:pPr marL="0" indent="0">
              <a:buNone/>
            </a:pPr>
            <a:endParaRPr lang="en-US" dirty="0">
              <a:latin typeface="Cambria" panose="02040503050406030204" pitchFamily="18" charset="0"/>
            </a:endParaRPr>
          </a:p>
          <a:p>
            <a:pPr marL="0" indent="0">
              <a:buNone/>
            </a:pPr>
            <a:r>
              <a:rPr lang="en-US" dirty="0">
                <a:latin typeface="Cambria" panose="02040503050406030204" pitchFamily="18" charset="0"/>
              </a:rPr>
              <a:t>Reasonable accommodations must be made to allow the disabled person to receive the same opportunity and experience as their nondisabled peers.</a:t>
            </a:r>
          </a:p>
          <a:p>
            <a:pPr marL="0" indent="0">
              <a:buNone/>
            </a:pPr>
            <a:endParaRPr lang="en-US" dirty="0">
              <a:latin typeface="Cambria" panose="02040503050406030204" pitchFamily="18" charset="0"/>
            </a:endParaRPr>
          </a:p>
          <a:p>
            <a:pPr marL="0" indent="0">
              <a:buNone/>
            </a:pPr>
            <a:r>
              <a:rPr lang="en-US" b="1" dirty="0">
                <a:latin typeface="Cambria" panose="02040503050406030204" pitchFamily="18" charset="0"/>
              </a:rPr>
              <a:t>Unique to Child – Unique to Disability</a:t>
            </a:r>
          </a:p>
        </p:txBody>
      </p:sp>
    </p:spTree>
    <p:extLst>
      <p:ext uri="{BB962C8B-B14F-4D97-AF65-F5344CB8AC3E}">
        <p14:creationId xmlns:p14="http://schemas.microsoft.com/office/powerpoint/2010/main" val="29794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latin typeface="Cambria" panose="02040503050406030204" pitchFamily="18" charset="0"/>
              </a:rPr>
              <a:t>Section 504: </a:t>
            </a:r>
            <a:br>
              <a:rPr lang="en-US" b="1" dirty="0">
                <a:solidFill>
                  <a:schemeClr val="accent1"/>
                </a:solidFill>
                <a:latin typeface="Cambria" panose="02040503050406030204" pitchFamily="18" charset="0"/>
              </a:rPr>
            </a:br>
            <a:r>
              <a:rPr lang="en-US" b="1" dirty="0">
                <a:solidFill>
                  <a:schemeClr val="accent1"/>
                </a:solidFill>
                <a:latin typeface="Cambria" panose="02040503050406030204" pitchFamily="18" charset="0"/>
              </a:rPr>
              <a:t>Reasonable Accommodations</a:t>
            </a:r>
          </a:p>
        </p:txBody>
      </p:sp>
      <p:sp>
        <p:nvSpPr>
          <p:cNvPr id="3" name="Content Placeholder 2"/>
          <p:cNvSpPr>
            <a:spLocks noGrp="1"/>
          </p:cNvSpPr>
          <p:nvPr>
            <p:ph idx="1"/>
          </p:nvPr>
        </p:nvSpPr>
        <p:spPr/>
        <p:txBody>
          <a:bodyPr>
            <a:normAutofit fontScale="77500" lnSpcReduction="20000"/>
          </a:bodyPr>
          <a:lstStyle/>
          <a:p>
            <a:r>
              <a:rPr lang="en-US" dirty="0">
                <a:latin typeface="Cambria" panose="02040503050406030204" pitchFamily="18" charset="0"/>
              </a:rPr>
              <a:t>Ensuring access to gluten-free food in the classroom and cafeteria</a:t>
            </a:r>
          </a:p>
          <a:p>
            <a:r>
              <a:rPr lang="en-US" dirty="0">
                <a:latin typeface="Cambria" panose="02040503050406030204" pitchFamily="18" charset="0"/>
              </a:rPr>
              <a:t>Excused absence from activities that use gluten-containing foods or materials or modify materials</a:t>
            </a:r>
          </a:p>
          <a:p>
            <a:r>
              <a:rPr lang="en-US" dirty="0">
                <a:latin typeface="Cambria" panose="02040503050406030204" pitchFamily="18" charset="0"/>
              </a:rPr>
              <a:t>Preventing cross-contamination in the cafeteria (e.g. educating chefs)</a:t>
            </a:r>
          </a:p>
          <a:p>
            <a:r>
              <a:rPr lang="en-US" dirty="0">
                <a:latin typeface="Cambria" panose="02040503050406030204" pitchFamily="18" charset="0"/>
              </a:rPr>
              <a:t>Field trips</a:t>
            </a:r>
          </a:p>
          <a:p>
            <a:r>
              <a:rPr lang="en-US" dirty="0">
                <a:latin typeface="Cambria" panose="02040503050406030204" pitchFamily="18" charset="0"/>
              </a:rPr>
              <a:t>Use of microwave to heat personal lunches</a:t>
            </a:r>
          </a:p>
          <a:p>
            <a:r>
              <a:rPr lang="en-US" dirty="0">
                <a:latin typeface="Cambria" panose="02040503050406030204" pitchFamily="18" charset="0"/>
              </a:rPr>
              <a:t>Bathroom privileges</a:t>
            </a:r>
          </a:p>
          <a:p>
            <a:r>
              <a:rPr lang="en-US" dirty="0">
                <a:latin typeface="Cambria" panose="02040503050406030204" pitchFamily="18" charset="0"/>
              </a:rPr>
              <a:t>Permitting extra absences for medical appointments and sick days when necessary</a:t>
            </a:r>
          </a:p>
          <a:p>
            <a:r>
              <a:rPr lang="en-US" dirty="0">
                <a:latin typeface="Cambria" panose="02040503050406030204" pitchFamily="18" charset="0"/>
              </a:rPr>
              <a:t>Responsive school nurse and faculty</a:t>
            </a:r>
          </a:p>
        </p:txBody>
      </p:sp>
    </p:spTree>
    <p:extLst>
      <p:ext uri="{BB962C8B-B14F-4D97-AF65-F5344CB8AC3E}">
        <p14:creationId xmlns:p14="http://schemas.microsoft.com/office/powerpoint/2010/main" val="14110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1"/>
                </a:solidFill>
              </a:rPr>
              <a:t>What is the difference between Section 504 and special education services? </a:t>
            </a:r>
            <a:endParaRPr lang="en-US" sz="3200" dirty="0">
              <a:solidFill>
                <a:schemeClr val="accent1"/>
              </a:solidFill>
            </a:endParaRPr>
          </a:p>
        </p:txBody>
      </p:sp>
      <p:sp>
        <p:nvSpPr>
          <p:cNvPr id="3" name="Content Placeholder 2"/>
          <p:cNvSpPr>
            <a:spLocks noGrp="1"/>
          </p:cNvSpPr>
          <p:nvPr>
            <p:ph idx="1"/>
          </p:nvPr>
        </p:nvSpPr>
        <p:spPr/>
        <p:txBody>
          <a:bodyPr>
            <a:normAutofit/>
          </a:bodyPr>
          <a:lstStyle/>
          <a:p>
            <a:r>
              <a:rPr lang="en-US" dirty="0">
                <a:latin typeface="Cambria" panose="02040503050406030204" pitchFamily="18" charset="0"/>
              </a:rPr>
              <a:t>Under IDEA, the disability must adversely affect the child’s educational performance</a:t>
            </a:r>
          </a:p>
          <a:p>
            <a:pPr lvl="0"/>
            <a:r>
              <a:rPr lang="en-US" dirty="0">
                <a:latin typeface="Cambria" panose="02040503050406030204" pitchFamily="18" charset="0"/>
              </a:rPr>
              <a:t>IDEA is for children whose disability affects their </a:t>
            </a:r>
            <a:r>
              <a:rPr lang="en-US" i="1" dirty="0">
                <a:latin typeface="Cambria" panose="02040503050406030204" pitchFamily="18" charset="0"/>
              </a:rPr>
              <a:t>learning</a:t>
            </a:r>
            <a:r>
              <a:rPr lang="en-US" dirty="0">
                <a:latin typeface="Cambria" panose="02040503050406030204" pitchFamily="18" charset="0"/>
              </a:rPr>
              <a:t> in the classroom, Section 504 is for children whose disability affects their </a:t>
            </a:r>
            <a:r>
              <a:rPr lang="en-US" i="1" dirty="0">
                <a:latin typeface="Cambria" panose="02040503050406030204" pitchFamily="18" charset="0"/>
              </a:rPr>
              <a:t>functioning</a:t>
            </a:r>
            <a:r>
              <a:rPr lang="en-US" dirty="0">
                <a:latin typeface="Cambria" panose="02040503050406030204" pitchFamily="18" charset="0"/>
              </a:rPr>
              <a:t> in school</a:t>
            </a:r>
          </a:p>
          <a:p>
            <a:pPr lvl="0"/>
            <a:r>
              <a:rPr lang="en-US" dirty="0">
                <a:latin typeface="Cambria" panose="02040503050406030204" pitchFamily="18" charset="0"/>
              </a:rPr>
              <a:t>If a child qualifies for IDEA, they do not need a separate 504 plan</a:t>
            </a:r>
          </a:p>
        </p:txBody>
      </p:sp>
    </p:spTree>
    <p:extLst>
      <p:ext uri="{BB962C8B-B14F-4D97-AF65-F5344CB8AC3E}">
        <p14:creationId xmlns:p14="http://schemas.microsoft.com/office/powerpoint/2010/main" val="1397969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Advocacy Tips</a:t>
            </a:r>
          </a:p>
        </p:txBody>
      </p:sp>
      <p:sp>
        <p:nvSpPr>
          <p:cNvPr id="3" name="Content Placeholder 2"/>
          <p:cNvSpPr>
            <a:spLocks noGrp="1"/>
          </p:cNvSpPr>
          <p:nvPr>
            <p:ph idx="1"/>
          </p:nvPr>
        </p:nvSpPr>
        <p:spPr/>
        <p:txBody>
          <a:bodyPr/>
          <a:lstStyle/>
          <a:p>
            <a:r>
              <a:rPr lang="en-US" dirty="0">
                <a:latin typeface="Cambria" panose="02040503050406030204" pitchFamily="18" charset="0"/>
              </a:rPr>
              <a:t>Keep copies of all your child’s school records</a:t>
            </a:r>
          </a:p>
          <a:p>
            <a:r>
              <a:rPr lang="en-US" dirty="0">
                <a:latin typeface="Cambria" panose="02040503050406030204" pitchFamily="18" charset="0"/>
              </a:rPr>
              <a:t>Put everything in writing</a:t>
            </a:r>
          </a:p>
          <a:p>
            <a:r>
              <a:rPr lang="en-US" dirty="0">
                <a:latin typeface="Cambria" panose="02040503050406030204" pitchFamily="18" charset="0"/>
              </a:rPr>
              <a:t>Talk with the people who work with your child at school</a:t>
            </a:r>
          </a:p>
          <a:p>
            <a:r>
              <a:rPr lang="en-US" dirty="0">
                <a:latin typeface="Cambria" panose="02040503050406030204" pitchFamily="18" charset="0"/>
              </a:rPr>
              <a:t>Be persistent</a:t>
            </a:r>
          </a:p>
          <a:p>
            <a:r>
              <a:rPr lang="en-US" dirty="0">
                <a:latin typeface="Cambria" panose="02040503050406030204" pitchFamily="18" charset="0"/>
              </a:rPr>
              <a:t>Maintain a productive conversation</a:t>
            </a:r>
          </a:p>
          <a:p>
            <a:r>
              <a:rPr lang="en-US" dirty="0">
                <a:latin typeface="Cambria" panose="02040503050406030204" pitchFamily="18" charset="0"/>
              </a:rPr>
              <a:t>Bring along a friend or family member</a:t>
            </a:r>
          </a:p>
        </p:txBody>
      </p:sp>
    </p:spTree>
    <p:extLst>
      <p:ext uri="{BB962C8B-B14F-4D97-AF65-F5344CB8AC3E}">
        <p14:creationId xmlns:p14="http://schemas.microsoft.com/office/powerpoint/2010/main" val="113107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Due Process Rights</a:t>
            </a:r>
          </a:p>
        </p:txBody>
      </p:sp>
      <p:sp>
        <p:nvSpPr>
          <p:cNvPr id="3" name="Content Placeholder 2"/>
          <p:cNvSpPr>
            <a:spLocks noGrp="1"/>
          </p:cNvSpPr>
          <p:nvPr>
            <p:ph idx="1"/>
          </p:nvPr>
        </p:nvSpPr>
        <p:spPr/>
        <p:txBody>
          <a:bodyPr>
            <a:normAutofit/>
          </a:bodyPr>
          <a:lstStyle/>
          <a:p>
            <a:pPr marL="0" indent="0">
              <a:buNone/>
            </a:pPr>
            <a:r>
              <a:rPr lang="en-US" b="1" dirty="0">
                <a:latin typeface="Cambria" panose="02040503050406030204" pitchFamily="18" charset="0"/>
              </a:rPr>
              <a:t>Section 504 violations</a:t>
            </a:r>
          </a:p>
          <a:p>
            <a:pPr marL="0" indent="0">
              <a:buNone/>
            </a:pPr>
            <a:r>
              <a:rPr lang="en-US" dirty="0">
                <a:latin typeface="Cambria" panose="02040503050406030204" pitchFamily="18" charset="0"/>
              </a:rPr>
              <a:t>File a complaint with the </a:t>
            </a:r>
            <a:r>
              <a:rPr lang="en-US" i="1" dirty="0">
                <a:latin typeface="Cambria" panose="02040503050406030204" pitchFamily="18" charset="0"/>
              </a:rPr>
              <a:t>Office of Civil Rights</a:t>
            </a:r>
          </a:p>
          <a:p>
            <a:pPr marL="0" indent="0">
              <a:buNone/>
            </a:pPr>
            <a:r>
              <a:rPr lang="en-US" dirty="0">
                <a:latin typeface="Cambria" panose="02040503050406030204" pitchFamily="18" charset="0"/>
              </a:rPr>
              <a:t>File a complaint in Federal Court</a:t>
            </a:r>
          </a:p>
        </p:txBody>
      </p:sp>
    </p:spTree>
    <p:extLst>
      <p:ext uri="{BB962C8B-B14F-4D97-AF65-F5344CB8AC3E}">
        <p14:creationId xmlns:p14="http://schemas.microsoft.com/office/powerpoint/2010/main" val="1526375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Resources</a:t>
            </a:r>
          </a:p>
        </p:txBody>
      </p:sp>
      <p:sp>
        <p:nvSpPr>
          <p:cNvPr id="3" name="Content Placeholder 2"/>
          <p:cNvSpPr>
            <a:spLocks noGrp="1"/>
          </p:cNvSpPr>
          <p:nvPr>
            <p:ph idx="1"/>
          </p:nvPr>
        </p:nvSpPr>
        <p:spPr/>
        <p:txBody>
          <a:bodyPr>
            <a:normAutofit/>
          </a:bodyPr>
          <a:lstStyle/>
          <a:p>
            <a:r>
              <a:rPr lang="en-US" dirty="0">
                <a:latin typeface="Cambria" panose="02040503050406030204" pitchFamily="18" charset="0"/>
              </a:rPr>
              <a:t>211 </a:t>
            </a:r>
            <a:r>
              <a:rPr lang="en-US" dirty="0" err="1">
                <a:latin typeface="Cambria" panose="02040503050406030204" pitchFamily="18" charset="0"/>
              </a:rPr>
              <a:t>Infoline</a:t>
            </a:r>
            <a:endParaRPr lang="en-US" dirty="0">
              <a:latin typeface="Cambria" panose="02040503050406030204" pitchFamily="18" charset="0"/>
            </a:endParaRPr>
          </a:p>
          <a:p>
            <a:r>
              <a:rPr lang="en-US" dirty="0">
                <a:latin typeface="Cambria" panose="02040503050406030204" pitchFamily="18" charset="0"/>
              </a:rPr>
              <a:t>Office of Protection and Advocacy</a:t>
            </a:r>
          </a:p>
          <a:p>
            <a:r>
              <a:rPr lang="en-US" dirty="0">
                <a:latin typeface="Cambria" panose="02040503050406030204" pitchFamily="18" charset="0"/>
              </a:rPr>
              <a:t>Office of Civil Rights</a:t>
            </a:r>
          </a:p>
          <a:p>
            <a:r>
              <a:rPr lang="en-US" dirty="0">
                <a:latin typeface="Cambria" panose="02040503050406030204" pitchFamily="18" charset="0"/>
              </a:rPr>
              <a:t>Statewide Legal Services</a:t>
            </a:r>
          </a:p>
        </p:txBody>
      </p:sp>
    </p:spTree>
    <p:extLst>
      <p:ext uri="{BB962C8B-B14F-4D97-AF65-F5344CB8AC3E}">
        <p14:creationId xmlns:p14="http://schemas.microsoft.com/office/powerpoint/2010/main" val="410098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7200" b="1" dirty="0">
                <a:solidFill>
                  <a:schemeClr val="accent1"/>
                </a:solidFill>
              </a:rPr>
              <a:t>Thank You!</a:t>
            </a:r>
          </a:p>
          <a:p>
            <a:pPr marL="0" indent="0" algn="ctr">
              <a:buNone/>
            </a:pPr>
            <a:endParaRPr lang="en-US" sz="4400" dirty="0"/>
          </a:p>
          <a:p>
            <a:pPr marL="0" indent="0" algn="ctr">
              <a:buNone/>
            </a:pPr>
            <a:r>
              <a:rPr lang="en-US" sz="4400" dirty="0"/>
              <a:t>Alice Rosenthal</a:t>
            </a:r>
          </a:p>
          <a:p>
            <a:pPr marL="0" indent="0" algn="ctr">
              <a:buNone/>
            </a:pPr>
            <a:r>
              <a:rPr lang="en-US" sz="4400" dirty="0"/>
              <a:t> arosenthal@kidscounsel.org</a:t>
            </a:r>
          </a:p>
          <a:p>
            <a:pPr marL="0" indent="0" algn="ctr">
              <a:buNone/>
            </a:pPr>
            <a:r>
              <a:rPr lang="en-US" sz="4400" dirty="0"/>
              <a:t>203-688-0113</a:t>
            </a:r>
          </a:p>
        </p:txBody>
      </p:sp>
    </p:spTree>
    <p:extLst>
      <p:ext uri="{BB962C8B-B14F-4D97-AF65-F5344CB8AC3E}">
        <p14:creationId xmlns:p14="http://schemas.microsoft.com/office/powerpoint/2010/main" val="423186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Center for Children’s Advocacy</a:t>
            </a:r>
          </a:p>
        </p:txBody>
      </p:sp>
      <p:sp>
        <p:nvSpPr>
          <p:cNvPr id="3" name="Content Placeholder 2"/>
          <p:cNvSpPr>
            <a:spLocks noGrp="1"/>
          </p:cNvSpPr>
          <p:nvPr>
            <p:ph idx="1"/>
          </p:nvPr>
        </p:nvSpPr>
        <p:spPr/>
        <p:txBody>
          <a:bodyPr/>
          <a:lstStyle/>
          <a:p>
            <a:r>
              <a:rPr lang="en-US" dirty="0">
                <a:latin typeface="Cambria" panose="02040503050406030204" pitchFamily="18" charset="0"/>
              </a:rPr>
              <a:t>Statewide non-profit representing the rights of disadvantaged children</a:t>
            </a:r>
          </a:p>
          <a:p>
            <a:pPr marL="0" indent="0">
              <a:buNone/>
            </a:pPr>
            <a:endParaRPr lang="en-US" dirty="0">
              <a:latin typeface="Cambria" panose="02040503050406030204" pitchFamily="18" charset="0"/>
            </a:endParaRPr>
          </a:p>
          <a:p>
            <a:r>
              <a:rPr lang="en-US" dirty="0">
                <a:latin typeface="Cambria" panose="02040503050406030204" pitchFamily="18" charset="0"/>
              </a:rPr>
              <a:t>Medical-Legal Partnership at Yale-New Haven Hospital to improve children’s health outcomes</a:t>
            </a:r>
          </a:p>
        </p:txBody>
      </p:sp>
    </p:spTree>
    <p:extLst>
      <p:ext uri="{BB962C8B-B14F-4D97-AF65-F5344CB8AC3E}">
        <p14:creationId xmlns:p14="http://schemas.microsoft.com/office/powerpoint/2010/main" val="3931147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accent1"/>
                </a:solidFill>
                <a:latin typeface="Cambria" panose="02040503050406030204" pitchFamily="18" charset="0"/>
              </a:rPr>
              <a:t>Working with your child’s school</a:t>
            </a:r>
          </a:p>
        </p:txBody>
      </p:sp>
      <p:sp>
        <p:nvSpPr>
          <p:cNvPr id="3" name="Content Placeholder 2"/>
          <p:cNvSpPr>
            <a:spLocks noGrp="1"/>
          </p:cNvSpPr>
          <p:nvPr>
            <p:ph idx="1"/>
          </p:nvPr>
        </p:nvSpPr>
        <p:spPr/>
        <p:txBody>
          <a:bodyPr/>
          <a:lstStyle/>
          <a:p>
            <a:r>
              <a:rPr lang="en-US" dirty="0">
                <a:latin typeface="Cambria" panose="02040503050406030204" pitchFamily="18" charset="0"/>
              </a:rPr>
              <a:t>Collaboration, cooperation and planning are key elements in developing and implementing successful plans at school</a:t>
            </a:r>
          </a:p>
          <a:p>
            <a:r>
              <a:rPr lang="en-US" dirty="0">
                <a:latin typeface="Cambria" panose="02040503050406030204" pitchFamily="18" charset="0"/>
              </a:rPr>
              <a:t>Open communication is important</a:t>
            </a:r>
          </a:p>
        </p:txBody>
      </p:sp>
    </p:spTree>
    <p:extLst>
      <p:ext uri="{BB962C8B-B14F-4D97-AF65-F5344CB8AC3E}">
        <p14:creationId xmlns:p14="http://schemas.microsoft.com/office/powerpoint/2010/main" val="229387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Developing a plan</a:t>
            </a:r>
          </a:p>
        </p:txBody>
      </p:sp>
      <p:sp>
        <p:nvSpPr>
          <p:cNvPr id="3" name="Content Placeholder 2"/>
          <p:cNvSpPr>
            <a:spLocks noGrp="1"/>
          </p:cNvSpPr>
          <p:nvPr>
            <p:ph idx="1"/>
          </p:nvPr>
        </p:nvSpPr>
        <p:spPr/>
        <p:txBody>
          <a:bodyPr/>
          <a:lstStyle/>
          <a:p>
            <a:pPr lvl="0"/>
            <a:r>
              <a:rPr lang="en-US" dirty="0">
                <a:latin typeface="Cambria" panose="02040503050406030204" pitchFamily="18" charset="0"/>
              </a:rPr>
              <a:t>Individual Health Care Plan</a:t>
            </a:r>
          </a:p>
          <a:p>
            <a:pPr lvl="0"/>
            <a:r>
              <a:rPr lang="en-US" dirty="0">
                <a:latin typeface="Cambria" panose="02040503050406030204" pitchFamily="18" charset="0"/>
              </a:rPr>
              <a:t>Emergency Care Plan</a:t>
            </a:r>
          </a:p>
          <a:p>
            <a:pPr lvl="0"/>
            <a:r>
              <a:rPr lang="en-US" dirty="0">
                <a:latin typeface="Cambria" panose="02040503050406030204" pitchFamily="18" charset="0"/>
              </a:rPr>
              <a:t>Section 504 Plan</a:t>
            </a:r>
          </a:p>
          <a:p>
            <a:pPr lvl="0"/>
            <a:r>
              <a:rPr lang="en-US" dirty="0">
                <a:latin typeface="Cambria" panose="02040503050406030204" pitchFamily="18" charset="0"/>
              </a:rPr>
              <a:t>Check in with the school nutrition office in your district</a:t>
            </a:r>
          </a:p>
          <a:p>
            <a:endParaRPr lang="en-US" dirty="0">
              <a:latin typeface="Cambria" panose="02040503050406030204" pitchFamily="18" charset="0"/>
            </a:endParaRPr>
          </a:p>
        </p:txBody>
      </p:sp>
    </p:spTree>
    <p:extLst>
      <p:ext uri="{BB962C8B-B14F-4D97-AF65-F5344CB8AC3E}">
        <p14:creationId xmlns:p14="http://schemas.microsoft.com/office/powerpoint/2010/main" val="189410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solidFill>
                  <a:schemeClr val="accent1"/>
                </a:solidFill>
                <a:latin typeface="Cambria" panose="02040503050406030204" pitchFamily="18" charset="0"/>
              </a:rPr>
              <a:t>Section 504 of the Rehabilitation Act of 1973</a:t>
            </a:r>
          </a:p>
        </p:txBody>
      </p:sp>
      <p:sp>
        <p:nvSpPr>
          <p:cNvPr id="3" name="Content Placeholder 2"/>
          <p:cNvSpPr>
            <a:spLocks noGrp="1"/>
          </p:cNvSpPr>
          <p:nvPr>
            <p:ph idx="1"/>
          </p:nvPr>
        </p:nvSpPr>
        <p:spPr>
          <a:xfrm>
            <a:off x="685800" y="1600200"/>
            <a:ext cx="8229600" cy="4525963"/>
          </a:xfrm>
        </p:spPr>
        <p:txBody>
          <a:bodyPr>
            <a:normAutofit/>
          </a:bodyPr>
          <a:lstStyle/>
          <a:p>
            <a:pPr marL="0" indent="0">
              <a:buNone/>
            </a:pPr>
            <a:r>
              <a:rPr lang="en-US" dirty="0">
                <a:latin typeface="Cambria" panose="02040503050406030204" pitchFamily="18" charset="0"/>
              </a:rPr>
              <a:t>“No otherwise qualified individual with a disability…shall, solely by reason of her or his disability, be excluded from the participation in, be denied the benefits of, or be subjected to discrimination under any program or activity receiving Federal financial assistance</a:t>
            </a:r>
            <a:r>
              <a:rPr lang="en-US" i="1" dirty="0">
                <a:latin typeface="Cambria" panose="02040503050406030204" pitchFamily="18" charset="0"/>
              </a:rPr>
              <a:t>…”</a:t>
            </a:r>
            <a:endParaRPr lang="en-US" dirty="0">
              <a:latin typeface="Cambria" panose="02040503050406030204" pitchFamily="18" charset="0"/>
            </a:endParaRPr>
          </a:p>
        </p:txBody>
      </p:sp>
    </p:spTree>
    <p:extLst>
      <p:ext uri="{BB962C8B-B14F-4D97-AF65-F5344CB8AC3E}">
        <p14:creationId xmlns:p14="http://schemas.microsoft.com/office/powerpoint/2010/main" val="2847672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400" b="1" dirty="0">
                <a:solidFill>
                  <a:schemeClr val="accent1"/>
                </a:solidFill>
                <a:latin typeface="Cambria" panose="02040503050406030204" pitchFamily="18" charset="0"/>
              </a:rPr>
              <a:t>Which children are covered under 504?</a:t>
            </a:r>
          </a:p>
        </p:txBody>
      </p:sp>
      <p:sp>
        <p:nvSpPr>
          <p:cNvPr id="3" name="Content Placeholder 2"/>
          <p:cNvSpPr>
            <a:spLocks noGrp="1"/>
          </p:cNvSpPr>
          <p:nvPr>
            <p:ph idx="1"/>
          </p:nvPr>
        </p:nvSpPr>
        <p:spPr>
          <a:xfrm>
            <a:off x="838200" y="1828800"/>
            <a:ext cx="7543800" cy="4725888"/>
          </a:xfrm>
        </p:spPr>
        <p:txBody>
          <a:bodyPr>
            <a:normAutofit/>
          </a:bodyPr>
          <a:lstStyle/>
          <a:p>
            <a:pPr marL="0" indent="0">
              <a:buNone/>
            </a:pPr>
            <a:r>
              <a:rPr lang="en-US" b="1" dirty="0">
                <a:latin typeface="Cambria" panose="02040503050406030204" pitchFamily="18" charset="0"/>
              </a:rPr>
              <a:t>Physical or Mental Impairment </a:t>
            </a:r>
            <a:br>
              <a:rPr lang="en-US" dirty="0">
                <a:latin typeface="Cambria" panose="02040503050406030204" pitchFamily="18" charset="0"/>
              </a:rPr>
            </a:br>
            <a:r>
              <a:rPr lang="en-US" dirty="0">
                <a:latin typeface="Cambria" panose="02040503050406030204" pitchFamily="18" charset="0"/>
              </a:rPr>
              <a:t>that </a:t>
            </a:r>
            <a:r>
              <a:rPr lang="en-US" i="1" dirty="0">
                <a:latin typeface="Cambria" panose="02040503050406030204" pitchFamily="18" charset="0"/>
              </a:rPr>
              <a:t>substantially limits</a:t>
            </a:r>
            <a:r>
              <a:rPr lang="en-US" dirty="0">
                <a:latin typeface="Cambria" panose="02040503050406030204" pitchFamily="18" charset="0"/>
              </a:rPr>
              <a:t> one or more </a:t>
            </a:r>
            <a:br>
              <a:rPr lang="en-US" dirty="0">
                <a:latin typeface="Cambria" panose="02040503050406030204" pitchFamily="18" charset="0"/>
              </a:rPr>
            </a:br>
            <a:r>
              <a:rPr lang="en-US" i="1" dirty="0">
                <a:latin typeface="Cambria" panose="02040503050406030204" pitchFamily="18" charset="0"/>
              </a:rPr>
              <a:t>major life activities</a:t>
            </a:r>
            <a:r>
              <a:rPr lang="en-US" dirty="0">
                <a:latin typeface="Cambria" panose="02040503050406030204" pitchFamily="18" charset="0"/>
              </a:rPr>
              <a:t>. </a:t>
            </a:r>
          </a:p>
          <a:p>
            <a:pPr marL="0" indent="0">
              <a:buNone/>
            </a:pPr>
            <a:endParaRPr lang="en-US" sz="1700" b="1" dirty="0">
              <a:latin typeface="Cambria" panose="02040503050406030204" pitchFamily="18" charset="0"/>
            </a:endParaRPr>
          </a:p>
          <a:p>
            <a:pPr marL="0" indent="0">
              <a:buNone/>
            </a:pPr>
            <a:r>
              <a:rPr lang="en-US" b="1" dirty="0">
                <a:latin typeface="Cambria" panose="02040503050406030204" pitchFamily="18" charset="0"/>
              </a:rPr>
              <a:t>Record of impairment</a:t>
            </a:r>
            <a:r>
              <a:rPr lang="en-US" dirty="0">
                <a:latin typeface="Cambria" panose="02040503050406030204" pitchFamily="18" charset="0"/>
              </a:rPr>
              <a:t> </a:t>
            </a:r>
            <a:r>
              <a:rPr lang="en-US" b="1" dirty="0">
                <a:latin typeface="Cambria" panose="02040503050406030204" pitchFamily="18" charset="0"/>
              </a:rPr>
              <a:t>or</a:t>
            </a:r>
            <a:r>
              <a:rPr lang="en-US" dirty="0">
                <a:latin typeface="Cambria" panose="02040503050406030204" pitchFamily="18" charset="0"/>
              </a:rPr>
              <a:t> </a:t>
            </a:r>
            <a:r>
              <a:rPr lang="en-US" b="1" dirty="0">
                <a:latin typeface="Cambria" panose="02040503050406030204" pitchFamily="18" charset="0"/>
              </a:rPr>
              <a:t>regarded as having a disability</a:t>
            </a:r>
          </a:p>
          <a:p>
            <a:pPr marL="0" indent="0">
              <a:buNone/>
            </a:pPr>
            <a:endParaRPr lang="en-US" sz="1200" dirty="0">
              <a:latin typeface="Cambria" panose="02040503050406030204" pitchFamily="18" charset="0"/>
            </a:endParaRPr>
          </a:p>
          <a:p>
            <a:pPr marL="0" indent="0">
              <a:buNone/>
            </a:pPr>
            <a:endParaRPr lang="en-US" dirty="0">
              <a:latin typeface="Cambria" panose="02040503050406030204" pitchFamily="18" charset="0"/>
            </a:endParaRPr>
          </a:p>
        </p:txBody>
      </p:sp>
    </p:spTree>
    <p:extLst>
      <p:ext uri="{BB962C8B-B14F-4D97-AF65-F5344CB8AC3E}">
        <p14:creationId xmlns:p14="http://schemas.microsoft.com/office/powerpoint/2010/main" val="106195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latin typeface="Cambria" panose="02040503050406030204" pitchFamily="18" charset="0"/>
              </a:rPr>
              <a:t>What is a </a:t>
            </a:r>
            <a:r>
              <a:rPr lang="en-US" b="1" i="1" dirty="0">
                <a:solidFill>
                  <a:schemeClr val="accent1"/>
                </a:solidFill>
                <a:latin typeface="Cambria" panose="02040503050406030204" pitchFamily="18" charset="0"/>
              </a:rPr>
              <a:t>major life activity</a:t>
            </a:r>
            <a:r>
              <a:rPr lang="en-US" b="1" dirty="0">
                <a:solidFill>
                  <a:schemeClr val="accent1"/>
                </a:solidFill>
                <a:latin typeface="Cambria" panose="02040503050406030204" pitchFamily="18" charset="0"/>
              </a:rPr>
              <a:t>?</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latin typeface="Cambria" panose="02040503050406030204" pitchFamily="18" charset="0"/>
              </a:rPr>
              <a:t>Major life activities include </a:t>
            </a:r>
          </a:p>
          <a:p>
            <a:pPr marL="0" indent="0">
              <a:buNone/>
            </a:pPr>
            <a:r>
              <a:rPr lang="en-US" dirty="0">
                <a:latin typeface="Cambria" panose="02040503050406030204" pitchFamily="18" charset="0"/>
              </a:rPr>
              <a:t>“caring for  oneself, performing manual tasks, seeing, hearing, </a:t>
            </a:r>
            <a:r>
              <a:rPr lang="en-US" b="1" dirty="0">
                <a:latin typeface="Cambria" panose="02040503050406030204" pitchFamily="18" charset="0"/>
              </a:rPr>
              <a:t>eating</a:t>
            </a:r>
            <a:r>
              <a:rPr lang="en-US" dirty="0">
                <a:latin typeface="Cambria" panose="02040503050406030204" pitchFamily="18" charset="0"/>
              </a:rPr>
              <a:t>, sleeping, walking, standing, lifting, bending, speaking, breathing, learning, reading, concentrating, thinking, communicating, and working.” </a:t>
            </a:r>
          </a:p>
          <a:p>
            <a:pPr marL="0" indent="0">
              <a:buNone/>
            </a:pPr>
            <a:r>
              <a:rPr lang="en-US" dirty="0">
                <a:latin typeface="Cambria" panose="02040503050406030204" pitchFamily="18" charset="0"/>
              </a:rPr>
              <a:t>Major life activities can also be bodily functions including “functions of the immune system, normal cell growth, digestive, bowel, bladder, neurological, brain, respiratory, circulatory, endocrine, and reproductive functions.” </a:t>
            </a:r>
          </a:p>
        </p:txBody>
      </p:sp>
    </p:spTree>
    <p:extLst>
      <p:ext uri="{BB962C8B-B14F-4D97-AF65-F5344CB8AC3E}">
        <p14:creationId xmlns:p14="http://schemas.microsoft.com/office/powerpoint/2010/main" val="2875473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167CAA"/>
                </a:solidFill>
                <a:latin typeface="Cambria" panose="02040503050406030204" pitchFamily="18" charset="0"/>
              </a:rPr>
              <a:t>The 504 Process</a:t>
            </a:r>
          </a:p>
        </p:txBody>
      </p:sp>
      <p:sp>
        <p:nvSpPr>
          <p:cNvPr id="3" name="Content Placeholder 2"/>
          <p:cNvSpPr>
            <a:spLocks noGrp="1"/>
          </p:cNvSpPr>
          <p:nvPr>
            <p:ph idx="1"/>
          </p:nvPr>
        </p:nvSpPr>
        <p:spPr>
          <a:xfrm>
            <a:off x="609600" y="1859993"/>
            <a:ext cx="8229600" cy="4525963"/>
          </a:xfrm>
        </p:spPr>
        <p:txBody>
          <a:bodyPr>
            <a:normAutofit/>
          </a:bodyPr>
          <a:lstStyle/>
          <a:p>
            <a:r>
              <a:rPr lang="en-US" dirty="0">
                <a:latin typeface="Cambria" panose="02040503050406030204" pitchFamily="18" charset="0"/>
              </a:rPr>
              <a:t>Section 504 Coordinator </a:t>
            </a:r>
          </a:p>
          <a:p>
            <a:r>
              <a:rPr lang="en-US" dirty="0">
                <a:latin typeface="Cambria" panose="02040503050406030204" pitchFamily="18" charset="0"/>
              </a:rPr>
              <a:t>Parent requests meeting</a:t>
            </a:r>
          </a:p>
          <a:p>
            <a:r>
              <a:rPr lang="en-US" dirty="0">
                <a:latin typeface="Cambria" panose="02040503050406030204" pitchFamily="18" charset="0"/>
              </a:rPr>
              <a:t>School conducts PPT meeting to determine eligibility</a:t>
            </a:r>
          </a:p>
          <a:p>
            <a:r>
              <a:rPr lang="en-US" dirty="0">
                <a:latin typeface="Cambria" panose="02040503050406030204" pitchFamily="18" charset="0"/>
              </a:rPr>
              <a:t>Implement </a:t>
            </a:r>
            <a:r>
              <a:rPr lang="en-US">
                <a:latin typeface="Cambria" panose="02040503050406030204" pitchFamily="18" charset="0"/>
              </a:rPr>
              <a:t>504 plan</a:t>
            </a:r>
            <a:endParaRPr lang="en-US" dirty="0">
              <a:latin typeface="Cambria" panose="02040503050406030204" pitchFamily="18" charset="0"/>
            </a:endParaRPr>
          </a:p>
          <a:p>
            <a:r>
              <a:rPr lang="en-US" dirty="0">
                <a:latin typeface="Cambria" panose="02040503050406030204" pitchFamily="18" charset="0"/>
              </a:rPr>
              <a:t>Grievance procedures</a:t>
            </a:r>
          </a:p>
        </p:txBody>
      </p:sp>
    </p:spTree>
    <p:extLst>
      <p:ext uri="{BB962C8B-B14F-4D97-AF65-F5344CB8AC3E}">
        <p14:creationId xmlns:p14="http://schemas.microsoft.com/office/powerpoint/2010/main" val="105544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167CAA"/>
                </a:solidFill>
                <a:latin typeface="Cambria" panose="02040503050406030204" pitchFamily="18" charset="0"/>
              </a:rPr>
              <a:t>Section 504 Meeting</a:t>
            </a:r>
          </a:p>
        </p:txBody>
      </p:sp>
      <p:sp>
        <p:nvSpPr>
          <p:cNvPr id="3" name="Content Placeholder 2"/>
          <p:cNvSpPr>
            <a:spLocks noGrp="1"/>
          </p:cNvSpPr>
          <p:nvPr>
            <p:ph idx="1"/>
          </p:nvPr>
        </p:nvSpPr>
        <p:spPr>
          <a:xfrm>
            <a:off x="838200" y="1600200"/>
            <a:ext cx="8229600" cy="4525963"/>
          </a:xfrm>
        </p:spPr>
        <p:txBody>
          <a:bodyPr/>
          <a:lstStyle/>
          <a:p>
            <a:pPr marL="0" indent="0">
              <a:buNone/>
            </a:pPr>
            <a:r>
              <a:rPr lang="en-US" b="1" dirty="0">
                <a:latin typeface="Cambria" panose="02040503050406030204" pitchFamily="18" charset="0"/>
              </a:rPr>
              <a:t>Participants: persons knowledgeable </a:t>
            </a:r>
          </a:p>
          <a:p>
            <a:r>
              <a:rPr lang="en-US" dirty="0">
                <a:latin typeface="Cambria" panose="02040503050406030204" pitchFamily="18" charset="0"/>
              </a:rPr>
              <a:t>Parents</a:t>
            </a:r>
          </a:p>
          <a:p>
            <a:r>
              <a:rPr lang="en-US" dirty="0">
                <a:latin typeface="Cambria" panose="02040503050406030204" pitchFamily="18" charset="0"/>
              </a:rPr>
              <a:t>Teachers</a:t>
            </a:r>
          </a:p>
          <a:p>
            <a:r>
              <a:rPr lang="en-US" dirty="0">
                <a:latin typeface="Cambria" panose="02040503050406030204" pitchFamily="18" charset="0"/>
              </a:rPr>
              <a:t>Social worker</a:t>
            </a:r>
          </a:p>
          <a:p>
            <a:r>
              <a:rPr lang="en-US" dirty="0">
                <a:latin typeface="Cambria" panose="02040503050406030204" pitchFamily="18" charset="0"/>
              </a:rPr>
              <a:t>School nurse</a:t>
            </a:r>
          </a:p>
          <a:p>
            <a:endParaRPr lang="en-US" dirty="0"/>
          </a:p>
          <a:p>
            <a:endParaRPr lang="en-US" dirty="0"/>
          </a:p>
        </p:txBody>
      </p:sp>
    </p:spTree>
    <p:extLst>
      <p:ext uri="{BB962C8B-B14F-4D97-AF65-F5344CB8AC3E}">
        <p14:creationId xmlns:p14="http://schemas.microsoft.com/office/powerpoint/2010/main" val="2675970399"/>
      </p:ext>
    </p:extLst>
  </p:cSld>
  <p:clrMapOvr>
    <a:masterClrMapping/>
  </p:clrMapOvr>
</p:sld>
</file>

<file path=ppt/theme/theme1.xml><?xml version="1.0" encoding="utf-8"?>
<a:theme xmlns:a="http://schemas.openxmlformats.org/drawingml/2006/main" name="ADACA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ADACAMP</Template>
  <TotalTime>2095</TotalTime>
  <Words>668</Words>
  <Application>Microsoft Office PowerPoint</Application>
  <PresentationFormat>On-screen Show (4:3)</PresentationFormat>
  <Paragraphs>102</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vt:lpstr>
      <vt:lpstr>ADACAMP</vt:lpstr>
      <vt:lpstr> Understanding and Navigating  Section 504 </vt:lpstr>
      <vt:lpstr>Center for Children’s Advocacy</vt:lpstr>
      <vt:lpstr>Working with your child’s school</vt:lpstr>
      <vt:lpstr>Developing a plan</vt:lpstr>
      <vt:lpstr>Section 504 of the Rehabilitation Act of 1973</vt:lpstr>
      <vt:lpstr>Which children are covered under 504?</vt:lpstr>
      <vt:lpstr>What is a major life activity?</vt:lpstr>
      <vt:lpstr>The 504 Process</vt:lpstr>
      <vt:lpstr>Section 504 Meeting</vt:lpstr>
      <vt:lpstr>Section 504 Meeting</vt:lpstr>
      <vt:lpstr>Section 504 Meeting</vt:lpstr>
      <vt:lpstr>Pop Quiz</vt:lpstr>
      <vt:lpstr>Section 504:  Reasonable Accommodations</vt:lpstr>
      <vt:lpstr>Section 504:  Reasonable Accommodations</vt:lpstr>
      <vt:lpstr>What is the difference between Section 504 and special education services? </vt:lpstr>
      <vt:lpstr>Advocacy Tips</vt:lpstr>
      <vt:lpstr>Due Process Rights</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Children With Disabilities</dc:title>
  <dc:creator>Bonnie Berk</dc:creator>
  <cp:lastModifiedBy>noah bloom</cp:lastModifiedBy>
  <cp:revision>74</cp:revision>
  <cp:lastPrinted>2014-03-04T22:13:57Z</cp:lastPrinted>
  <dcterms:created xsi:type="dcterms:W3CDTF">2014-03-05T15:40:15Z</dcterms:created>
  <dcterms:modified xsi:type="dcterms:W3CDTF">2016-07-09T03:13:17Z</dcterms:modified>
</cp:coreProperties>
</file>