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260" r:id="rId2"/>
    <p:sldId id="258" r:id="rId3"/>
    <p:sldId id="263" r:id="rId4"/>
    <p:sldId id="264" r:id="rId5"/>
    <p:sldId id="265" r:id="rId6"/>
    <p:sldId id="266" r:id="rId7"/>
    <p:sldId id="268" r:id="rId8"/>
    <p:sldId id="273" r:id="rId9"/>
    <p:sldId id="274" r:id="rId10"/>
    <p:sldId id="267" r:id="rId11"/>
    <p:sldId id="269" r:id="rId12"/>
    <p:sldId id="270" r:id="rId13"/>
    <p:sldId id="271" r:id="rId14"/>
    <p:sldId id="272" r:id="rId15"/>
    <p:sldId id="275" r:id="rId16"/>
    <p:sldId id="276" r:id="rId17"/>
    <p:sldId id="277" r:id="rId18"/>
    <p:sldId id="261" r:id="rId19"/>
    <p:sldId id="259"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4" d="100"/>
          <a:sy n="104" d="100"/>
        </p:scale>
        <p:origin x="121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overlay val="0"/>
    </c:title>
    <c:autoTitleDeleted val="0"/>
    <c:plotArea>
      <c:layout/>
      <c:pieChart>
        <c:varyColors val="1"/>
        <c:ser>
          <c:idx val="0"/>
          <c:order val="0"/>
          <c:tx>
            <c:strRef>
              <c:f>Sheet1!$B$1</c:f>
              <c:strCache>
                <c:ptCount val="1"/>
                <c:pt idx="0">
                  <c:v>Time Breakdown</c:v>
                </c:pt>
              </c:strCache>
            </c:strRef>
          </c:tx>
          <c:dLbls>
            <c:dLbl>
              <c:idx val="0"/>
              <c:tx>
                <c:rich>
                  <a:bodyPr/>
                  <a:lstStyle/>
                  <a:p>
                    <a:r>
                      <a:rPr lang="en-US" sz="1400" dirty="0"/>
                      <a:t>Didactic 1/5</a:t>
                    </a:r>
                  </a:p>
                </c:rich>
              </c:tx>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039-48D6-892F-ACC861F74CC2}"/>
                </c:ext>
              </c:extLst>
            </c:dLbl>
            <c:dLbl>
              <c:idx val="1"/>
              <c:layout>
                <c:manualLayout>
                  <c:x val="-5.9855359572970118E-4"/>
                  <c:y val="-0.23128124999999999"/>
                </c:manualLayout>
              </c:layout>
              <c:tx>
                <c:rich>
                  <a:bodyPr/>
                  <a:lstStyle/>
                  <a:p>
                    <a:r>
                      <a:rPr lang="en-US" sz="1400" dirty="0"/>
                      <a:t>Interactive 3/5</a:t>
                    </a:r>
                  </a:p>
                </c:rich>
              </c:tx>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039-48D6-892F-ACC861F74CC2}"/>
                </c:ext>
              </c:extLst>
            </c:dLbl>
            <c:dLbl>
              <c:idx val="2"/>
              <c:layout>
                <c:manualLayout>
                  <c:x val="0.15179380237119522"/>
                  <c:y val="0.19296875000000002"/>
                </c:manualLayout>
              </c:layout>
              <c:tx>
                <c:rich>
                  <a:bodyPr/>
                  <a:lstStyle/>
                  <a:p>
                    <a:r>
                      <a:rPr lang="en-US" sz="1400" dirty="0"/>
                      <a:t>Debrief and Wrap-up 1/5</a:t>
                    </a:r>
                  </a:p>
                </c:rich>
              </c:tx>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039-48D6-892F-ACC861F74CC2}"/>
                </c:ext>
              </c:extLst>
            </c:dLbl>
            <c:spPr>
              <a:noFill/>
              <a:ln>
                <a:noFill/>
              </a:ln>
              <a:effectLst/>
            </c:spPr>
            <c:showLegendKey val="0"/>
            <c:showVal val="0"/>
            <c:showCatName val="1"/>
            <c:showSerName val="0"/>
            <c:showPercent val="0"/>
            <c:showBubbleSize val="0"/>
            <c:showLeaderLines val="1"/>
            <c:extLst>
              <c:ext xmlns:c15="http://schemas.microsoft.com/office/drawing/2012/chart" uri="{CE6537A1-D6FC-4f65-9D91-7224C49458BB}"/>
            </c:extLst>
          </c:dLbls>
          <c:cat>
            <c:strRef>
              <c:f>Sheet1!$A$2:$A$4</c:f>
              <c:strCache>
                <c:ptCount val="3"/>
                <c:pt idx="0">
                  <c:v>Didactic 1/5</c:v>
                </c:pt>
                <c:pt idx="1">
                  <c:v>Interactive 3/5</c:v>
                </c:pt>
                <c:pt idx="2">
                  <c:v>Debrief and Wrap-up 1/5</c:v>
                </c:pt>
              </c:strCache>
            </c:strRef>
          </c:cat>
          <c:val>
            <c:numRef>
              <c:f>Sheet1!$B$2:$B$4</c:f>
              <c:numCache>
                <c:formatCode>General</c:formatCode>
                <c:ptCount val="3"/>
                <c:pt idx="0">
                  <c:v>20</c:v>
                </c:pt>
                <c:pt idx="1">
                  <c:v>60</c:v>
                </c:pt>
                <c:pt idx="2">
                  <c:v>20</c:v>
                </c:pt>
              </c:numCache>
            </c:numRef>
          </c:val>
          <c:extLst>
            <c:ext xmlns:c16="http://schemas.microsoft.com/office/drawing/2014/chart" uri="{C3380CC4-5D6E-409C-BE32-E72D297353CC}">
              <c16:uniqueId val="{00000003-4039-48D6-892F-ACC861F74CC2}"/>
            </c:ext>
          </c:extLst>
        </c:ser>
        <c:dLbls>
          <c:showLegendKey val="0"/>
          <c:showVal val="0"/>
          <c:showCatName val="1"/>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34E198-F89B-1240-8947-A9AB57EE99AE}" type="datetimeFigureOut">
              <a:rPr lang="en-US" smtClean="0"/>
              <a:pPr/>
              <a:t>11/26/2019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434237-828C-BA4C-9950-D9D1B414ADBC}" type="slidenum">
              <a:rPr lang="en-US" smtClean="0"/>
              <a:pPr/>
              <a:t>‹#›</a:t>
            </a:fld>
            <a:endParaRPr lang="en-US"/>
          </a:p>
        </p:txBody>
      </p:sp>
    </p:spTree>
    <p:extLst>
      <p:ext uri="{BB962C8B-B14F-4D97-AF65-F5344CB8AC3E}">
        <p14:creationId xmlns:p14="http://schemas.microsoft.com/office/powerpoint/2010/main" val="1990503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p:cNvPicPr>
            <a:picLocks noChangeAspect="1" noChangeArrowheads="1"/>
          </p:cNvPicPr>
          <p:nvPr/>
        </p:nvPicPr>
        <p:blipFill>
          <a:blip r:embed="rId2" cstate="print"/>
          <a:srcRect/>
          <a:stretch>
            <a:fillRect/>
          </a:stretch>
        </p:blipFill>
        <p:spPr bwMode="auto">
          <a:xfrm>
            <a:off x="7086600" y="5661025"/>
            <a:ext cx="2057400" cy="1196975"/>
          </a:xfrm>
          <a:prstGeom prst="rect">
            <a:avLst/>
          </a:prstGeom>
          <a:noFill/>
          <a:ln w="12700">
            <a:noFill/>
            <a:miter lim="800000"/>
            <a:headEnd/>
            <a:tailEnd/>
          </a:ln>
        </p:spPr>
      </p:pic>
      <p:sp>
        <p:nvSpPr>
          <p:cNvPr id="2" name="Title 1"/>
          <p:cNvSpPr>
            <a:spLocks noGrp="1"/>
          </p:cNvSpPr>
          <p:nvPr>
            <p:ph type="title"/>
          </p:nvPr>
        </p:nvSpPr>
        <p:spPr>
          <a:xfrm>
            <a:off x="612648" y="228600"/>
            <a:ext cx="8153400" cy="990600"/>
          </a:xfrm>
        </p:spPr>
        <p:txBody>
          <a:bodyPr/>
          <a:lstStyle/>
          <a:p>
            <a:r>
              <a:rPr lang="en-US"/>
              <a:t>Click to edit Master title style</a:t>
            </a:r>
          </a:p>
        </p:txBody>
      </p:sp>
      <p:sp>
        <p:nvSpPr>
          <p:cNvPr id="8" name="Content Placeholder 7"/>
          <p:cNvSpPr>
            <a:spLocks noGrp="1"/>
          </p:cNvSpPr>
          <p:nvPr>
            <p:ph sz="quarter" idx="1"/>
          </p:nvPr>
        </p:nvSpPr>
        <p:spPr>
          <a:xfrm>
            <a:off x="612648" y="1600200"/>
            <a:ext cx="8153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49182879"/>
      </p:ext>
    </p:extLst>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2"/>
          <p:cNvSpPr>
            <a:spLocks noGrp="1"/>
          </p:cNvSpPr>
          <p:nvPr>
            <p:ph type="ftr" sz="quarter" idx="10"/>
          </p:nvPr>
        </p:nvSpPr>
        <p:spPr/>
        <p:txBody>
          <a:bodyPr/>
          <a:lstStyle>
            <a:lvl1pPr>
              <a:defRPr/>
            </a:lvl1pPr>
          </a:lstStyle>
          <a:p>
            <a:pPr>
              <a:defRPr/>
            </a:pPr>
            <a:endParaRPr lang="en-US">
              <a:solidFill>
                <a:srgbClr val="1F497D"/>
              </a:solidFill>
            </a:endParaRPr>
          </a:p>
        </p:txBody>
      </p:sp>
      <p:sp>
        <p:nvSpPr>
          <p:cNvPr id="5" name="Slide Number Placeholder 22"/>
          <p:cNvSpPr>
            <a:spLocks noGrp="1"/>
          </p:cNvSpPr>
          <p:nvPr>
            <p:ph type="sldNum" sz="quarter" idx="11"/>
          </p:nvPr>
        </p:nvSpPr>
        <p:spPr/>
        <p:txBody>
          <a:bodyPr/>
          <a:lstStyle>
            <a:lvl1pPr>
              <a:defRPr/>
            </a:lvl1pPr>
          </a:lstStyle>
          <a:p>
            <a:pPr>
              <a:defRPr/>
            </a:pPr>
            <a:fld id="{9514BCD9-59B2-4D11-8C34-E2C838B38F2E}" type="slidenum">
              <a:rPr lang="en-US"/>
              <a:pPr>
                <a:defRPr/>
              </a:pPr>
              <a:t>‹#›</a:t>
            </a:fld>
            <a:endParaRPr lang="en-US" dirty="0"/>
          </a:p>
        </p:txBody>
      </p:sp>
    </p:spTree>
    <p:extLst>
      <p:ext uri="{BB962C8B-B14F-4D97-AF65-F5344CB8AC3E}">
        <p14:creationId xmlns:p14="http://schemas.microsoft.com/office/powerpoint/2010/main" val="2465254196"/>
      </p:ext>
    </p:extLst>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lstStyle/>
          <a:p>
            <a:r>
              <a:rPr lang="en-US"/>
              <a:t>Click to edit Master title style</a:t>
            </a:r>
          </a:p>
        </p:txBody>
      </p:sp>
      <p:sp>
        <p:nvSpPr>
          <p:cNvPr id="3" name="Content Placeholder 2"/>
          <p:cNvSpPr>
            <a:spLocks noGrp="1"/>
          </p:cNvSpPr>
          <p:nvPr>
            <p:ph sz="half" idx="1"/>
          </p:nvPr>
        </p:nvSpPr>
        <p:spPr>
          <a:xfrm>
            <a:off x="612775" y="1600200"/>
            <a:ext cx="4000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5675" y="1600200"/>
            <a:ext cx="4000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2"/>
          <p:cNvSpPr>
            <a:spLocks noGrp="1"/>
          </p:cNvSpPr>
          <p:nvPr>
            <p:ph type="ftr" sz="quarter" idx="10"/>
          </p:nvPr>
        </p:nvSpPr>
        <p:spPr/>
        <p:txBody>
          <a:bodyPr/>
          <a:lstStyle>
            <a:lvl1pPr>
              <a:defRPr/>
            </a:lvl1pPr>
          </a:lstStyle>
          <a:p>
            <a:pPr>
              <a:defRPr/>
            </a:pPr>
            <a:endParaRPr lang="en-US">
              <a:solidFill>
                <a:srgbClr val="1F497D"/>
              </a:solidFill>
            </a:endParaRPr>
          </a:p>
        </p:txBody>
      </p:sp>
      <p:sp>
        <p:nvSpPr>
          <p:cNvPr id="6" name="Slide Number Placeholder 22"/>
          <p:cNvSpPr>
            <a:spLocks noGrp="1"/>
          </p:cNvSpPr>
          <p:nvPr>
            <p:ph type="sldNum" sz="quarter" idx="11"/>
          </p:nvPr>
        </p:nvSpPr>
        <p:spPr/>
        <p:txBody>
          <a:bodyPr/>
          <a:lstStyle>
            <a:lvl1pPr>
              <a:defRPr/>
            </a:lvl1pPr>
          </a:lstStyle>
          <a:p>
            <a:pPr>
              <a:defRPr/>
            </a:pPr>
            <a:fld id="{FD085F64-0343-499C-8B42-3CDF632FACEF}" type="slidenum">
              <a:rPr lang="en-US"/>
              <a:pPr>
                <a:defRPr/>
              </a:pPr>
              <a:t>‹#›</a:t>
            </a:fld>
            <a:endParaRPr lang="en-US" dirty="0"/>
          </a:p>
        </p:txBody>
      </p:sp>
    </p:spTree>
    <p:extLst>
      <p:ext uri="{BB962C8B-B14F-4D97-AF65-F5344CB8AC3E}">
        <p14:creationId xmlns:p14="http://schemas.microsoft.com/office/powerpoint/2010/main" val="2460697242"/>
      </p:ext>
    </p:extLst>
  </p:cSld>
  <p:clrMapOvr>
    <a:masterClrMapping/>
  </p:clrMapOvr>
  <p:transition>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solidFill>
                <a:srgbClr val="1F497D"/>
              </a:solidFill>
            </a:endParaRPr>
          </a:p>
        </p:txBody>
      </p:sp>
      <p:sp>
        <p:nvSpPr>
          <p:cNvPr id="3" name="Slide Number Placeholder 22"/>
          <p:cNvSpPr>
            <a:spLocks noGrp="1"/>
          </p:cNvSpPr>
          <p:nvPr>
            <p:ph type="sldNum" sz="quarter" idx="11"/>
          </p:nvPr>
        </p:nvSpPr>
        <p:spPr/>
        <p:txBody>
          <a:bodyPr/>
          <a:lstStyle>
            <a:lvl1pPr>
              <a:defRPr/>
            </a:lvl1pPr>
          </a:lstStyle>
          <a:p>
            <a:pPr>
              <a:defRPr/>
            </a:pPr>
            <a:fld id="{DA5D6B44-3CBC-4176-8ABA-887B5509CC7E}" type="slidenum">
              <a:rPr lang="en-US"/>
              <a:pPr>
                <a:defRPr/>
              </a:pPr>
              <a:t>‹#›</a:t>
            </a:fld>
            <a:endParaRPr lang="en-US" dirty="0"/>
          </a:p>
        </p:txBody>
      </p:sp>
    </p:spTree>
    <p:extLst>
      <p:ext uri="{BB962C8B-B14F-4D97-AF65-F5344CB8AC3E}">
        <p14:creationId xmlns:p14="http://schemas.microsoft.com/office/powerpoint/2010/main" val="1706000432"/>
      </p:ext>
    </p:extLst>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sz="2400">
              <a:solidFill>
                <a:prstClr val="white"/>
              </a:solidFill>
              <a:latin typeface="Tw Cen MT"/>
            </a:endParaRPr>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sz="2400">
              <a:solidFill>
                <a:prstClr val="white"/>
              </a:solidFill>
              <a:latin typeface="Tw Cen MT"/>
            </a:endParaRPr>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sz="2400">
              <a:solidFill>
                <a:prstClr val="white"/>
              </a:solidFill>
              <a:latin typeface="Tw Cen MT"/>
            </a:endParaRPr>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p:cNvSpPr>
            <a:spLocks noGrp="1"/>
          </p:cNvSpPr>
          <p:nvPr>
            <p:ph type="dt" sz="half" idx="10"/>
          </p:nvPr>
        </p:nvSpPr>
        <p:spPr>
          <a:xfrm>
            <a:off x="6096000" y="6248400"/>
            <a:ext cx="2667000" cy="365125"/>
          </a:xfrm>
          <a:prstGeom prst="rect">
            <a:avLst/>
          </a:prstGeom>
        </p:spPr>
        <p:txBody>
          <a:bodyPr vert="horz" anchor="ctr" anchorCtr="0"/>
          <a:lstStyle>
            <a:lvl1pPr>
              <a:defRPr sz="1400">
                <a:solidFill>
                  <a:schemeClr val="tx2"/>
                </a:solidFill>
                <a:latin typeface="Arial" charset="0"/>
              </a:defRPr>
            </a:lvl1pPr>
          </a:lstStyle>
          <a:p>
            <a:pPr defTabSz="914400" fontAlgn="base">
              <a:spcBef>
                <a:spcPct val="0"/>
              </a:spcBef>
              <a:spcAft>
                <a:spcPct val="0"/>
              </a:spcAft>
              <a:defRPr/>
            </a:pPr>
            <a:fld id="{65527A20-9020-4ED0-9FF2-66BC47625F16}" type="datetimeFigureOut">
              <a:rPr lang="en-US">
                <a:solidFill>
                  <a:srgbClr val="1F497D"/>
                </a:solidFill>
              </a:rPr>
              <a:pPr defTabSz="914400" fontAlgn="base">
                <a:spcBef>
                  <a:spcPct val="0"/>
                </a:spcBef>
                <a:spcAft>
                  <a:spcPct val="0"/>
                </a:spcAft>
                <a:defRPr/>
              </a:pPr>
              <a:t>11/26/2019</a:t>
            </a:fld>
            <a:endParaRPr lang="en-US">
              <a:solidFill>
                <a:srgbClr val="1F497D"/>
              </a:solidFill>
            </a:endParaRPr>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30B5B60E-3EF2-410F-987B-BA4A5C38A487}"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solidFill>
                <a:srgbClr val="1F497D"/>
              </a:solidFill>
            </a:endParaRPr>
          </a:p>
        </p:txBody>
      </p:sp>
    </p:spTree>
    <p:extLst>
      <p:ext uri="{BB962C8B-B14F-4D97-AF65-F5344CB8AC3E}">
        <p14:creationId xmlns:p14="http://schemas.microsoft.com/office/powerpoint/2010/main" val="2931694961"/>
      </p:ext>
    </p:extLst>
  </p:cSld>
  <p:clrMapOvr>
    <a:overrideClrMapping bg1="lt1" tx1="dk1" bg2="lt2" tx2="dk2" accent1="accent1" accent2="accent2" accent3="accent3" accent4="accent4" accent5="accent5" accent6="accent6" hlink="hlink" folHlink="folHlink"/>
  </p:clrMapOvr>
  <p:transition>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4"/>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sz="2400">
              <a:solidFill>
                <a:prstClr val="white"/>
              </a:solidFill>
              <a:latin typeface="Tw Cen MT"/>
            </a:endParaRPr>
          </a:p>
        </p:txBody>
      </p:sp>
      <p:sp>
        <p:nvSpPr>
          <p:cNvPr id="6" name="Rectangle 5"/>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sz="2400">
              <a:solidFill>
                <a:prstClr val="white"/>
              </a:solidFill>
              <a:latin typeface="Tw Cen MT"/>
            </a:endParaRPr>
          </a:p>
        </p:txBody>
      </p:sp>
      <p:sp>
        <p:nvSpPr>
          <p:cNvPr id="7" name="Rectangle 6"/>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sz="2400">
              <a:solidFill>
                <a:prstClr val="white"/>
              </a:solidFill>
              <a:latin typeface="Tw Cen MT"/>
            </a:endParaRPr>
          </a:p>
        </p:txBody>
      </p:sp>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a:xfrm>
            <a:off x="6096000" y="6248400"/>
            <a:ext cx="2667000" cy="365125"/>
          </a:xfrm>
          <a:prstGeom prst="rect">
            <a:avLst/>
          </a:prstGeom>
        </p:spPr>
        <p:txBody>
          <a:bodyPr vert="horz" rtlCol="0" anchor="ctr" anchorCtr="0"/>
          <a:lstStyle>
            <a:lvl1pPr>
              <a:defRPr sz="1400">
                <a:solidFill>
                  <a:schemeClr val="tx2"/>
                </a:solidFill>
                <a:latin typeface="Arial" charset="0"/>
              </a:defRPr>
            </a:lvl1pPr>
          </a:lstStyle>
          <a:p>
            <a:pPr defTabSz="914400" fontAlgn="base">
              <a:spcBef>
                <a:spcPct val="0"/>
              </a:spcBef>
              <a:spcAft>
                <a:spcPct val="0"/>
              </a:spcAft>
              <a:defRPr/>
            </a:pPr>
            <a:fld id="{547E9749-6B9E-4B5C-8627-B3B862301F48}" type="datetimeFigureOut">
              <a:rPr lang="en-US">
                <a:solidFill>
                  <a:srgbClr val="1F497D"/>
                </a:solidFill>
              </a:rPr>
              <a:pPr defTabSz="914400" fontAlgn="base">
                <a:spcBef>
                  <a:spcPct val="0"/>
                </a:spcBef>
                <a:spcAft>
                  <a:spcPct val="0"/>
                </a:spcAft>
                <a:defRPr/>
              </a:pPr>
              <a:t>11/26/2019</a:t>
            </a:fld>
            <a:endParaRPr lang="en-US">
              <a:solidFill>
                <a:srgbClr val="1F497D"/>
              </a:solidFill>
            </a:endParaRPr>
          </a:p>
        </p:txBody>
      </p:sp>
      <p:sp>
        <p:nvSpPr>
          <p:cNvPr id="10" name="Slide Number Placeholder 9"/>
          <p:cNvSpPr>
            <a:spLocks noGrp="1"/>
          </p:cNvSpPr>
          <p:nvPr>
            <p:ph type="sldNum" sz="quarter" idx="11"/>
          </p:nvPr>
        </p:nvSpPr>
        <p:spPr/>
        <p:txBody>
          <a:bodyPr rtlCol="0"/>
          <a:lstStyle>
            <a:lvl1pPr>
              <a:defRPr/>
            </a:lvl1pPr>
          </a:lstStyle>
          <a:p>
            <a:pPr>
              <a:defRPr/>
            </a:pPr>
            <a:fld id="{4386B58A-3DA8-405E-992B-F70C22AA1C41}" type="slidenum">
              <a:rPr lang="en-US"/>
              <a:pPr>
                <a:defRPr/>
              </a:pPr>
              <a:t>‹#›</a:t>
            </a:fld>
            <a:endParaRPr lang="en-US"/>
          </a:p>
        </p:txBody>
      </p:sp>
      <p:sp>
        <p:nvSpPr>
          <p:cNvPr id="12" name="Footer Placeholder 11"/>
          <p:cNvSpPr>
            <a:spLocks noGrp="1"/>
          </p:cNvSpPr>
          <p:nvPr>
            <p:ph type="ftr" sz="quarter" idx="12"/>
          </p:nvPr>
        </p:nvSpPr>
        <p:spPr/>
        <p:txBody>
          <a:bodyPr rtlCol="0"/>
          <a:lstStyle>
            <a:lvl1pPr>
              <a:defRPr/>
            </a:lvl1pPr>
          </a:lstStyle>
          <a:p>
            <a:pPr>
              <a:defRPr/>
            </a:pPr>
            <a:endParaRPr lang="en-US">
              <a:solidFill>
                <a:srgbClr val="1F497D"/>
              </a:solidFill>
            </a:endParaRPr>
          </a:p>
        </p:txBody>
      </p:sp>
    </p:spTree>
    <p:extLst>
      <p:ext uri="{BB962C8B-B14F-4D97-AF65-F5344CB8AC3E}">
        <p14:creationId xmlns:p14="http://schemas.microsoft.com/office/powerpoint/2010/main" val="3215096761"/>
      </p:ext>
    </p:extLst>
  </p:cSld>
  <p:clrMapOvr>
    <a:masterClrMapping/>
  </p:clrMapOvr>
  <p:transition>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sz="2400">
              <a:solidFill>
                <a:prstClr val="white"/>
              </a:solidFill>
              <a:latin typeface="Tw Cen MT"/>
            </a:endParaRPr>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sz="2400">
              <a:solidFill>
                <a:prstClr val="white"/>
              </a:solidFill>
              <a:latin typeface="Tw Cen MT"/>
            </a:endParaRPr>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sz="2400">
              <a:solidFill>
                <a:prstClr val="white"/>
              </a:solidFill>
              <a:latin typeface="Tw Cen MT"/>
            </a:endParaRPr>
          </a:p>
        </p:txBody>
      </p:sp>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0" name="Date Placeholder 9"/>
          <p:cNvSpPr>
            <a:spLocks noGrp="1"/>
          </p:cNvSpPr>
          <p:nvPr>
            <p:ph type="dt" sz="half" idx="10"/>
          </p:nvPr>
        </p:nvSpPr>
        <p:spPr>
          <a:xfrm>
            <a:off x="6096000" y="6248400"/>
            <a:ext cx="2667000" cy="365125"/>
          </a:xfrm>
          <a:prstGeom prst="rect">
            <a:avLst/>
          </a:prstGeom>
        </p:spPr>
        <p:txBody>
          <a:bodyPr vert="horz" rtlCol="0" anchor="ctr" anchorCtr="0"/>
          <a:lstStyle>
            <a:lvl1pPr>
              <a:defRPr sz="1400">
                <a:solidFill>
                  <a:schemeClr val="tx2"/>
                </a:solidFill>
                <a:latin typeface="Arial" charset="0"/>
              </a:defRPr>
            </a:lvl1pPr>
          </a:lstStyle>
          <a:p>
            <a:pPr defTabSz="914400" fontAlgn="base">
              <a:spcBef>
                <a:spcPct val="0"/>
              </a:spcBef>
              <a:spcAft>
                <a:spcPct val="0"/>
              </a:spcAft>
              <a:defRPr/>
            </a:pPr>
            <a:fld id="{BED000E0-3E90-48F1-9805-AE0325AB6E70}" type="datetimeFigureOut">
              <a:rPr lang="en-US">
                <a:solidFill>
                  <a:srgbClr val="1F497D"/>
                </a:solidFill>
              </a:rPr>
              <a:pPr defTabSz="914400" fontAlgn="base">
                <a:spcBef>
                  <a:spcPct val="0"/>
                </a:spcBef>
                <a:spcAft>
                  <a:spcPct val="0"/>
                </a:spcAft>
                <a:defRPr/>
              </a:pPr>
              <a:t>11/26/2019</a:t>
            </a:fld>
            <a:endParaRPr lang="en-US">
              <a:solidFill>
                <a:srgbClr val="1F497D"/>
              </a:solidFill>
            </a:endParaRPr>
          </a:p>
        </p:txBody>
      </p:sp>
      <p:sp>
        <p:nvSpPr>
          <p:cNvPr id="12" name="Slide Number Placeholder 11"/>
          <p:cNvSpPr>
            <a:spLocks noGrp="1"/>
          </p:cNvSpPr>
          <p:nvPr>
            <p:ph type="sldNum" sz="quarter" idx="11"/>
          </p:nvPr>
        </p:nvSpPr>
        <p:spPr/>
        <p:txBody>
          <a:bodyPr rtlCol="0"/>
          <a:lstStyle>
            <a:lvl1pPr>
              <a:defRPr/>
            </a:lvl1pPr>
          </a:lstStyle>
          <a:p>
            <a:pPr>
              <a:defRPr/>
            </a:pPr>
            <a:fld id="{18F1868B-E5D1-4C34-8E76-AAA0618DBCFB}" type="slidenum">
              <a:rPr lang="en-US"/>
              <a:pPr>
                <a:defRPr/>
              </a:pPr>
              <a:t>‹#›</a:t>
            </a:fld>
            <a:endParaRPr lang="en-US"/>
          </a:p>
        </p:txBody>
      </p:sp>
      <p:sp>
        <p:nvSpPr>
          <p:cNvPr id="14" name="Footer Placeholder 13"/>
          <p:cNvSpPr>
            <a:spLocks noGrp="1"/>
          </p:cNvSpPr>
          <p:nvPr>
            <p:ph type="ftr" sz="quarter" idx="12"/>
          </p:nvPr>
        </p:nvSpPr>
        <p:spPr/>
        <p:txBody>
          <a:bodyPr rtlCol="0"/>
          <a:lstStyle>
            <a:lvl1pPr>
              <a:defRPr/>
            </a:lvl1pPr>
          </a:lstStyle>
          <a:p>
            <a:pPr>
              <a:defRPr/>
            </a:pPr>
            <a:endParaRPr lang="en-US">
              <a:solidFill>
                <a:srgbClr val="1F497D"/>
              </a:solidFill>
            </a:endParaRPr>
          </a:p>
        </p:txBody>
      </p:sp>
    </p:spTree>
    <p:extLst>
      <p:ext uri="{BB962C8B-B14F-4D97-AF65-F5344CB8AC3E}">
        <p14:creationId xmlns:p14="http://schemas.microsoft.com/office/powerpoint/2010/main" val="2934927112"/>
      </p:ext>
    </p:extLst>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pPr>
              <a:defRPr/>
            </a:pPr>
            <a:endParaRPr lang="en-US">
              <a:solidFill>
                <a:srgbClr val="1F497D"/>
              </a:solidFill>
            </a:endParaRPr>
          </a:p>
        </p:txBody>
      </p:sp>
      <p:sp>
        <p:nvSpPr>
          <p:cNvPr id="4" name="Slide Number Placeholder 22"/>
          <p:cNvSpPr>
            <a:spLocks noGrp="1"/>
          </p:cNvSpPr>
          <p:nvPr>
            <p:ph type="sldNum" sz="quarter" idx="11"/>
          </p:nvPr>
        </p:nvSpPr>
        <p:spPr/>
        <p:txBody>
          <a:bodyPr/>
          <a:lstStyle>
            <a:lvl1pPr>
              <a:defRPr/>
            </a:lvl1pPr>
          </a:lstStyle>
          <a:p>
            <a:pPr>
              <a:defRPr/>
            </a:pPr>
            <a:fld id="{C2BC95C9-31CE-4365-B570-F87FCE5D54B9}" type="slidenum">
              <a:rPr lang="en-US"/>
              <a:pPr>
                <a:defRPr/>
              </a:pPr>
              <a:t>‹#›</a:t>
            </a:fld>
            <a:endParaRPr lang="en-US" dirty="0"/>
          </a:p>
        </p:txBody>
      </p:sp>
    </p:spTree>
    <p:extLst>
      <p:ext uri="{BB962C8B-B14F-4D97-AF65-F5344CB8AC3E}">
        <p14:creationId xmlns:p14="http://schemas.microsoft.com/office/powerpoint/2010/main" val="3441091859"/>
      </p:ext>
    </p:extLst>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2"/>
          <p:cNvSpPr>
            <a:spLocks noGrp="1"/>
          </p:cNvSpPr>
          <p:nvPr>
            <p:ph type="ftr" sz="quarter" idx="10"/>
          </p:nvPr>
        </p:nvSpPr>
        <p:spPr/>
        <p:txBody>
          <a:bodyPr/>
          <a:lstStyle>
            <a:lvl1pPr>
              <a:defRPr/>
            </a:lvl1pPr>
          </a:lstStyle>
          <a:p>
            <a:pPr>
              <a:defRPr/>
            </a:pPr>
            <a:endParaRPr lang="en-US">
              <a:solidFill>
                <a:srgbClr val="1F497D"/>
              </a:solidFill>
            </a:endParaRPr>
          </a:p>
        </p:txBody>
      </p:sp>
      <p:sp>
        <p:nvSpPr>
          <p:cNvPr id="6" name="Slide Number Placeholder 22"/>
          <p:cNvSpPr>
            <a:spLocks noGrp="1"/>
          </p:cNvSpPr>
          <p:nvPr>
            <p:ph type="sldNum" sz="quarter" idx="11"/>
          </p:nvPr>
        </p:nvSpPr>
        <p:spPr/>
        <p:txBody>
          <a:bodyPr/>
          <a:lstStyle>
            <a:lvl1pPr>
              <a:defRPr/>
            </a:lvl1pPr>
          </a:lstStyle>
          <a:p>
            <a:pPr>
              <a:defRPr/>
            </a:pPr>
            <a:fld id="{57661176-2449-47A2-B598-84004E7CE2DC}" type="slidenum">
              <a:rPr lang="en-US"/>
              <a:pPr>
                <a:defRPr/>
              </a:pPr>
              <a:t>‹#›</a:t>
            </a:fld>
            <a:endParaRPr lang="en-US" dirty="0"/>
          </a:p>
        </p:txBody>
      </p:sp>
    </p:spTree>
    <p:extLst>
      <p:ext uri="{BB962C8B-B14F-4D97-AF65-F5344CB8AC3E}">
        <p14:creationId xmlns:p14="http://schemas.microsoft.com/office/powerpoint/2010/main" val="1615693474"/>
      </p:ext>
    </p:extLst>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sz="2400">
              <a:solidFill>
                <a:prstClr val="white"/>
              </a:solidFill>
              <a:latin typeface="Tw Cen MT"/>
            </a:endParaRPr>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sz="2400">
              <a:solidFill>
                <a:prstClr val="white"/>
              </a:solidFill>
              <a:latin typeface="Tw Cen MT"/>
            </a:endParaRPr>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sz="2400">
              <a:solidFill>
                <a:prstClr val="white"/>
              </a:solidFill>
              <a:latin typeface="Tw Cen MT"/>
            </a:endParaRPr>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sz="2400">
              <a:solidFill>
                <a:prstClr val="white"/>
              </a:solidFill>
              <a:latin typeface="Tw Cen MT"/>
            </a:endParaRPr>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11"/>
          <p:cNvSpPr>
            <a:spLocks noGrp="1"/>
          </p:cNvSpPr>
          <p:nvPr>
            <p:ph type="dt" sz="half" idx="10"/>
          </p:nvPr>
        </p:nvSpPr>
        <p:spPr>
          <a:xfrm>
            <a:off x="6248400" y="6248400"/>
            <a:ext cx="2667000" cy="365125"/>
          </a:xfrm>
          <a:prstGeom prst="rect">
            <a:avLst/>
          </a:prstGeom>
        </p:spPr>
        <p:txBody>
          <a:bodyPr vert="horz" rtlCol="0" anchor="ctr" anchorCtr="0"/>
          <a:lstStyle>
            <a:lvl1pPr>
              <a:defRPr sz="1400">
                <a:solidFill>
                  <a:schemeClr val="tx2"/>
                </a:solidFill>
                <a:latin typeface="Arial" charset="0"/>
              </a:defRPr>
            </a:lvl1pPr>
          </a:lstStyle>
          <a:p>
            <a:pPr defTabSz="914400" fontAlgn="base">
              <a:spcBef>
                <a:spcPct val="0"/>
              </a:spcBef>
              <a:spcAft>
                <a:spcPct val="0"/>
              </a:spcAft>
              <a:defRPr/>
            </a:pPr>
            <a:fld id="{07B62558-B7C5-4B7B-B2C8-B0C092D1B503}" type="datetimeFigureOut">
              <a:rPr lang="en-US">
                <a:solidFill>
                  <a:srgbClr val="1F497D"/>
                </a:solidFill>
              </a:rPr>
              <a:pPr defTabSz="914400" fontAlgn="base">
                <a:spcBef>
                  <a:spcPct val="0"/>
                </a:spcBef>
                <a:spcAft>
                  <a:spcPct val="0"/>
                </a:spcAft>
                <a:defRPr/>
              </a:pPr>
              <a:t>11/26/2019</a:t>
            </a:fld>
            <a:endParaRPr lang="en-US" dirty="0">
              <a:solidFill>
                <a:srgbClr val="1F497D"/>
              </a:solidFill>
            </a:endParaRPr>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2B1D9D19-0E10-4529-9E9D-1C8544AD7A7D}"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solidFill>
                <a:srgbClr val="1F497D"/>
              </a:solidFill>
            </a:endParaRPr>
          </a:p>
        </p:txBody>
      </p:sp>
    </p:spTree>
    <p:extLst>
      <p:ext uri="{BB962C8B-B14F-4D97-AF65-F5344CB8AC3E}">
        <p14:creationId xmlns:p14="http://schemas.microsoft.com/office/powerpoint/2010/main" val="4293477795"/>
      </p:ext>
    </p:extLst>
  </p:cSld>
  <p:clrMapOvr>
    <a:overrideClrMapping bg1="lt1" tx1="dk1" bg2="lt2" tx2="dk2" accent1="accent1" accent2="accent2" accent3="accent3" accent4="accent4" accent5="accent5" accent6="accent6" hlink="hlink" folHlink="folHlink"/>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
          <p:cNvSpPr>
            <a:spLocks noGrp="1"/>
          </p:cNvSpPr>
          <p:nvPr>
            <p:ph type="ftr" sz="quarter" idx="10"/>
          </p:nvPr>
        </p:nvSpPr>
        <p:spPr/>
        <p:txBody>
          <a:bodyPr/>
          <a:lstStyle>
            <a:lvl1pPr>
              <a:defRPr/>
            </a:lvl1pPr>
          </a:lstStyle>
          <a:p>
            <a:pPr>
              <a:defRPr/>
            </a:pPr>
            <a:endParaRPr lang="en-US">
              <a:solidFill>
                <a:srgbClr val="1F497D"/>
              </a:solidFill>
            </a:endParaRPr>
          </a:p>
        </p:txBody>
      </p:sp>
      <p:sp>
        <p:nvSpPr>
          <p:cNvPr id="5" name="Slide Number Placeholder 22"/>
          <p:cNvSpPr>
            <a:spLocks noGrp="1"/>
          </p:cNvSpPr>
          <p:nvPr>
            <p:ph type="sldNum" sz="quarter" idx="11"/>
          </p:nvPr>
        </p:nvSpPr>
        <p:spPr/>
        <p:txBody>
          <a:bodyPr/>
          <a:lstStyle>
            <a:lvl1pPr>
              <a:defRPr/>
            </a:lvl1pPr>
          </a:lstStyle>
          <a:p>
            <a:pPr>
              <a:defRPr/>
            </a:pPr>
            <a:fld id="{396041AA-D897-45A6-B0CF-1D103AD975EE}" type="slidenum">
              <a:rPr lang="en-US"/>
              <a:pPr>
                <a:defRPr/>
              </a:pPr>
              <a:t>‹#›</a:t>
            </a:fld>
            <a:endParaRPr lang="en-US" dirty="0"/>
          </a:p>
        </p:txBody>
      </p:sp>
    </p:spTree>
    <p:extLst>
      <p:ext uri="{BB962C8B-B14F-4D97-AF65-F5344CB8AC3E}">
        <p14:creationId xmlns:p14="http://schemas.microsoft.com/office/powerpoint/2010/main" val="2782478957"/>
      </p:ext>
    </p:extLst>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en-US" sz="2400">
              <a:solidFill>
                <a:prstClr val="white"/>
              </a:solidFill>
              <a:latin typeface="Tw Cen MT"/>
            </a:endParaRPr>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en-US" sz="2400">
              <a:solidFill>
                <a:prstClr val="white"/>
              </a:solidFill>
              <a:latin typeface="Tw Cen MT"/>
            </a:endParaRPr>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en-US" sz="2400">
              <a:solidFill>
                <a:prstClr val="white"/>
              </a:solidFill>
              <a:latin typeface="Tw Cen MT"/>
            </a:endParaRPr>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6553200" y="6248400"/>
            <a:ext cx="2209800" cy="365125"/>
          </a:xfrm>
          <a:prstGeom prst="rect">
            <a:avLst/>
          </a:prstGeom>
        </p:spPr>
        <p:txBody>
          <a:bodyPr vert="horz" anchor="ctr" anchorCtr="0"/>
          <a:lstStyle>
            <a:lvl1pPr>
              <a:defRPr sz="1400">
                <a:solidFill>
                  <a:schemeClr val="tx2"/>
                </a:solidFill>
                <a:latin typeface="Arial" charset="0"/>
              </a:defRPr>
            </a:lvl1pPr>
          </a:lstStyle>
          <a:p>
            <a:pPr defTabSz="914400" fontAlgn="base">
              <a:spcBef>
                <a:spcPct val="0"/>
              </a:spcBef>
              <a:spcAft>
                <a:spcPct val="0"/>
              </a:spcAft>
              <a:defRPr/>
            </a:pPr>
            <a:fld id="{6BDE5890-E2BB-4533-9A6F-D903651D1FB0}" type="datetimeFigureOut">
              <a:rPr lang="en-US">
                <a:solidFill>
                  <a:srgbClr val="1F497D"/>
                </a:solidFill>
              </a:rPr>
              <a:pPr defTabSz="914400" fontAlgn="base">
                <a:spcBef>
                  <a:spcPct val="0"/>
                </a:spcBef>
                <a:spcAft>
                  <a:spcPct val="0"/>
                </a:spcAft>
                <a:defRPr/>
              </a:pPr>
              <a:t>11/26/2019</a:t>
            </a:fld>
            <a:endParaRPr lang="en-US">
              <a:solidFill>
                <a:srgbClr val="1F497D"/>
              </a:solidFill>
            </a:endParaRPr>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solidFill>
                <a:srgbClr val="1F497D"/>
              </a:solidFill>
            </a:endParaRP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EC36E082-BF95-41E3-80E7-B667A1ACABDB}" type="slidenum">
              <a:rPr lang="en-US"/>
              <a:pPr>
                <a:defRPr/>
              </a:pPr>
              <a:t>‹#›</a:t>
            </a:fld>
            <a:endParaRPr lang="en-US"/>
          </a:p>
        </p:txBody>
      </p:sp>
    </p:spTree>
    <p:extLst>
      <p:ext uri="{BB962C8B-B14F-4D97-AF65-F5344CB8AC3E}">
        <p14:creationId xmlns:p14="http://schemas.microsoft.com/office/powerpoint/2010/main" val="2038367793"/>
      </p:ext>
    </p:extLst>
  </p:cSld>
  <p:clrMapOvr>
    <a:overrideClrMapping bg1="lt1" tx1="dk1" bg2="lt2" tx2="dk2" accent1="accent1" accent2="accent2" accent3="accent3" accent4="accent4" accent5="accent5" accent6="accent6" hlink="hlink" folHlink="folHlink"/>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Arial" charset="0"/>
              </a:defRPr>
            </a:lvl1pPr>
          </a:lstStyle>
          <a:p>
            <a:pPr defTabSz="914400" fontAlgn="base">
              <a:spcBef>
                <a:spcPct val="0"/>
              </a:spcBef>
              <a:spcAft>
                <a:spcPct val="0"/>
              </a:spcAft>
              <a:defRPr/>
            </a:pPr>
            <a:endParaRPr lang="en-US">
              <a:solidFill>
                <a:srgbClr val="1F497D"/>
              </a:solidFill>
            </a:endParaRP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sz="2400">
              <a:solidFill>
                <a:prstClr val="white"/>
              </a:solidFill>
              <a:latin typeface="Tw Cen MT"/>
            </a:endParaRPr>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sz="2400">
              <a:solidFill>
                <a:prstClr val="white"/>
              </a:solidFill>
              <a:latin typeface="Tw Cen MT"/>
            </a:endParaRPr>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sz="2400">
              <a:solidFill>
                <a:prstClr val="white"/>
              </a:solidFill>
              <a:latin typeface="Tw Cen MT"/>
            </a:endParaRPr>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latin typeface="Arial" charset="0"/>
              </a:defRPr>
            </a:lvl1pPr>
          </a:lstStyle>
          <a:p>
            <a:pPr defTabSz="914400" fontAlgn="base">
              <a:spcBef>
                <a:spcPct val="0"/>
              </a:spcBef>
              <a:spcAft>
                <a:spcPct val="0"/>
              </a:spcAft>
              <a:defRPr/>
            </a:pPr>
            <a:fld id="{D555F260-72E0-4003-B30E-9370E71730EB}" type="slidenum">
              <a:rPr lang="en-US"/>
              <a:pPr defTabSz="914400" fontAlgn="base">
                <a:spcBef>
                  <a:spcPct val="0"/>
                </a:spcBef>
                <a:spcAft>
                  <a:spcPct val="0"/>
                </a:spcAft>
                <a:defRPr/>
              </a:pPr>
              <a:t>‹#›</a:t>
            </a:fld>
            <a:endParaRPr lang="en-US" dirty="0"/>
          </a:p>
        </p:txBody>
      </p:sp>
    </p:spTree>
    <p:extLst>
      <p:ext uri="{BB962C8B-B14F-4D97-AF65-F5344CB8AC3E}">
        <p14:creationId xmlns:p14="http://schemas.microsoft.com/office/powerpoint/2010/main" val="41757528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zoom dir="in"/>
  </p:transition>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a:t>Submitting a Workshop Proposal</a:t>
            </a:r>
          </a:p>
        </p:txBody>
      </p:sp>
      <p:sp>
        <p:nvSpPr>
          <p:cNvPr id="4" name="Text Placeholder 1"/>
          <p:cNvSpPr txBox="1">
            <a:spLocks/>
          </p:cNvSpPr>
          <p:nvPr/>
        </p:nvSpPr>
        <p:spPr bwMode="auto">
          <a:xfrm>
            <a:off x="1497334" y="2857145"/>
            <a:ext cx="6396476" cy="23739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0" fontAlgn="base" hangingPunct="0">
              <a:spcBef>
                <a:spcPts val="700"/>
              </a:spcBef>
              <a:spcAft>
                <a:spcPct val="0"/>
              </a:spcAft>
              <a:buClr>
                <a:schemeClr val="accent2"/>
              </a:buClr>
              <a:buSzPct val="60000"/>
              <a:buFont typeface="Wingdings" charset="2"/>
              <a:buNone/>
              <a:defRPr sz="2800" kern="1200">
                <a:solidFill>
                  <a:schemeClr val="tx2"/>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None/>
              <a:defRPr sz="1800" kern="1200">
                <a:solidFill>
                  <a:schemeClr val="tx1">
                    <a:tint val="75000"/>
                  </a:schemeClr>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charset="2"/>
              <a:buNone/>
              <a:defRPr sz="1600" kern="1200">
                <a:solidFill>
                  <a:schemeClr val="tx1">
                    <a:tint val="75000"/>
                  </a:schemeClr>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charset="2"/>
              <a:buNone/>
              <a:defRPr sz="1400" kern="1200">
                <a:solidFill>
                  <a:schemeClr val="tx1">
                    <a:tint val="75000"/>
                  </a:schemeClr>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charset="2"/>
              <a:buNone/>
              <a:defRPr sz="1400" kern="1200">
                <a:solidFill>
                  <a:schemeClr val="tx1">
                    <a:tint val="75000"/>
                  </a:schemeClr>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000" dirty="0"/>
              <a:t>CDIM Survey and Scholarship Committee</a:t>
            </a:r>
          </a:p>
          <a:p>
            <a:r>
              <a:rPr lang="en-US" sz="2000" dirty="0"/>
              <a:t>Scholarship Pearls</a:t>
            </a:r>
          </a:p>
          <a:p>
            <a:r>
              <a:rPr lang="en-US" sz="2000" dirty="0"/>
              <a:t>Workshop Series Part 1 of 2</a:t>
            </a:r>
          </a:p>
        </p:txBody>
      </p:sp>
    </p:spTree>
    <p:extLst>
      <p:ext uri="{BB962C8B-B14F-4D97-AF65-F5344CB8AC3E}">
        <p14:creationId xmlns:p14="http://schemas.microsoft.com/office/powerpoint/2010/main" val="3430290537"/>
      </p:ext>
    </p:extLst>
  </p:cSld>
  <p:clrMapOvr>
    <a:masterClrMapping/>
  </p:clrMapOvr>
  <p:transition>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to do it?</a:t>
            </a:r>
          </a:p>
        </p:txBody>
      </p:sp>
      <p:sp>
        <p:nvSpPr>
          <p:cNvPr id="5" name="Content Placeholder 4"/>
          <p:cNvSpPr>
            <a:spLocks noGrp="1"/>
          </p:cNvSpPr>
          <p:nvPr>
            <p:ph sz="quarter" idx="1"/>
          </p:nvPr>
        </p:nvSpPr>
        <p:spPr/>
        <p:txBody>
          <a:bodyPr/>
          <a:lstStyle/>
          <a:p>
            <a:r>
              <a:rPr lang="en-US" dirty="0"/>
              <a:t>Workshop structure</a:t>
            </a:r>
          </a:p>
          <a:p>
            <a:r>
              <a:rPr lang="en-US" dirty="0"/>
              <a:t>Workshop summary</a:t>
            </a:r>
          </a:p>
          <a:p>
            <a:r>
              <a:rPr lang="en-US" dirty="0"/>
              <a:t>Learning objectives</a:t>
            </a:r>
          </a:p>
          <a:p>
            <a:pPr lvl="1">
              <a:buNone/>
            </a:pPr>
            <a:endParaRPr lang="en-US" dirty="0"/>
          </a:p>
        </p:txBody>
      </p:sp>
    </p:spTree>
    <p:extLst>
      <p:ext uri="{BB962C8B-B14F-4D97-AF65-F5344CB8AC3E}">
        <p14:creationId xmlns:p14="http://schemas.microsoft.com/office/powerpoint/2010/main" val="447042346"/>
      </p:ext>
    </p:extLst>
  </p:cSld>
  <p:clrMapOvr>
    <a:masterClrMapping/>
  </p:clrMapOvr>
  <p:transition>
    <p:zoom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Workshop Structure</a:t>
            </a:r>
          </a:p>
        </p:txBody>
      </p:sp>
      <p:sp>
        <p:nvSpPr>
          <p:cNvPr id="5" name="Content Placeholder 4"/>
          <p:cNvSpPr>
            <a:spLocks noGrp="1"/>
          </p:cNvSpPr>
          <p:nvPr>
            <p:ph sz="quarter" idx="1"/>
          </p:nvPr>
        </p:nvSpPr>
        <p:spPr/>
        <p:txBody>
          <a:bodyPr/>
          <a:lstStyle/>
          <a:p>
            <a:pPr>
              <a:buNone/>
            </a:pPr>
            <a:endParaRPr lang="en-US" dirty="0"/>
          </a:p>
          <a:p>
            <a:pPr lvl="1"/>
            <a:endParaRPr lang="en-US" dirty="0"/>
          </a:p>
        </p:txBody>
      </p:sp>
      <p:graphicFrame>
        <p:nvGraphicFramePr>
          <p:cNvPr id="7" name="Chart 6"/>
          <p:cNvGraphicFramePr/>
          <p:nvPr/>
        </p:nvGraphicFramePr>
        <p:xfrm>
          <a:off x="1346446" y="1600200"/>
          <a:ext cx="5569259"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47042346"/>
      </p:ext>
    </p:extLst>
  </p:cSld>
  <p:clrMapOvr>
    <a:masterClrMapping/>
  </p:clrMapOvr>
  <p:transition>
    <p:zoom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to do it?</a:t>
            </a:r>
          </a:p>
        </p:txBody>
      </p:sp>
      <p:sp>
        <p:nvSpPr>
          <p:cNvPr id="5" name="Content Placeholder 4"/>
          <p:cNvSpPr>
            <a:spLocks noGrp="1"/>
          </p:cNvSpPr>
          <p:nvPr>
            <p:ph sz="quarter" idx="1"/>
          </p:nvPr>
        </p:nvSpPr>
        <p:spPr/>
        <p:txBody>
          <a:bodyPr/>
          <a:lstStyle/>
          <a:p>
            <a:r>
              <a:rPr lang="en-US" dirty="0"/>
              <a:t>Write summary</a:t>
            </a:r>
          </a:p>
          <a:p>
            <a:pPr lvl="1"/>
            <a:r>
              <a:rPr lang="en-US" dirty="0"/>
              <a:t>Consult submission guidelines and follow them exactly (may vary by conference)</a:t>
            </a:r>
          </a:p>
          <a:p>
            <a:pPr lvl="1"/>
            <a:r>
              <a:rPr lang="en-US" dirty="0"/>
              <a:t>Tell them why this workshop is important</a:t>
            </a:r>
          </a:p>
          <a:p>
            <a:pPr lvl="1"/>
            <a:r>
              <a:rPr lang="en-US" dirty="0"/>
              <a:t>Discuss what will happen during session</a:t>
            </a:r>
          </a:p>
          <a:p>
            <a:pPr lvl="1"/>
            <a:r>
              <a:rPr lang="en-US" dirty="0"/>
              <a:t>Discuss take-</a:t>
            </a:r>
            <a:r>
              <a:rPr lang="en-US" dirty="0" err="1"/>
              <a:t>aways</a:t>
            </a:r>
            <a:endParaRPr lang="en-US" dirty="0"/>
          </a:p>
        </p:txBody>
      </p:sp>
    </p:spTree>
    <p:extLst>
      <p:ext uri="{BB962C8B-B14F-4D97-AF65-F5344CB8AC3E}">
        <p14:creationId xmlns:p14="http://schemas.microsoft.com/office/powerpoint/2010/main" val="447042346"/>
      </p:ext>
    </p:extLst>
  </p:cSld>
  <p:clrMapOvr>
    <a:masterClrMapping/>
  </p:clrMapOvr>
  <p:transition>
    <p:zoom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Learning Objectives</a:t>
            </a:r>
          </a:p>
        </p:txBody>
      </p:sp>
      <p:sp>
        <p:nvSpPr>
          <p:cNvPr id="5" name="Content Placeholder 4"/>
          <p:cNvSpPr>
            <a:spLocks noGrp="1"/>
          </p:cNvSpPr>
          <p:nvPr>
            <p:ph sz="quarter" idx="1"/>
          </p:nvPr>
        </p:nvSpPr>
        <p:spPr/>
        <p:txBody>
          <a:bodyPr/>
          <a:lstStyle/>
          <a:p>
            <a:r>
              <a:rPr lang="en-US" dirty="0"/>
              <a:t>Usually between 3-5 (depends on submission guidelines)</a:t>
            </a:r>
          </a:p>
          <a:p>
            <a:r>
              <a:rPr lang="en-US" dirty="0"/>
              <a:t>Should be </a:t>
            </a:r>
            <a:r>
              <a:rPr lang="en-US" b="1" dirty="0"/>
              <a:t>S.M.A.R.T.</a:t>
            </a:r>
          </a:p>
          <a:p>
            <a:pPr lvl="1"/>
            <a:r>
              <a:rPr lang="en-US" dirty="0"/>
              <a:t>Specific</a:t>
            </a:r>
          </a:p>
          <a:p>
            <a:pPr lvl="1"/>
            <a:r>
              <a:rPr lang="en-US" dirty="0"/>
              <a:t>Measurable</a:t>
            </a:r>
          </a:p>
          <a:p>
            <a:pPr lvl="1"/>
            <a:r>
              <a:rPr lang="en-US" dirty="0"/>
              <a:t>Attainable</a:t>
            </a:r>
          </a:p>
          <a:p>
            <a:pPr lvl="1"/>
            <a:r>
              <a:rPr lang="en-US" dirty="0"/>
              <a:t>Relevant</a:t>
            </a:r>
          </a:p>
          <a:p>
            <a:pPr lvl="1"/>
            <a:r>
              <a:rPr lang="en-US" dirty="0"/>
              <a:t>Time-framed</a:t>
            </a:r>
          </a:p>
          <a:p>
            <a:pPr lvl="1"/>
            <a:endParaRPr lang="en-US" dirty="0"/>
          </a:p>
        </p:txBody>
      </p:sp>
    </p:spTree>
    <p:extLst>
      <p:ext uri="{BB962C8B-B14F-4D97-AF65-F5344CB8AC3E}">
        <p14:creationId xmlns:p14="http://schemas.microsoft.com/office/powerpoint/2010/main" val="447042346"/>
      </p:ext>
    </p:extLst>
  </p:cSld>
  <p:clrMapOvr>
    <a:masterClrMapping/>
  </p:clrMapOvr>
  <p:transition>
    <p:zoom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Learning Objectives: Action Words</a:t>
            </a:r>
          </a:p>
        </p:txBody>
      </p:sp>
      <p:graphicFrame>
        <p:nvGraphicFramePr>
          <p:cNvPr id="6" name="Content Placeholder 5"/>
          <p:cNvGraphicFramePr>
            <a:graphicFrameLocks noGrp="1"/>
          </p:cNvGraphicFramePr>
          <p:nvPr>
            <p:ph sz="quarter" idx="1"/>
          </p:nvPr>
        </p:nvGraphicFramePr>
        <p:xfrm>
          <a:off x="612648" y="2388093"/>
          <a:ext cx="8153400" cy="3297216"/>
        </p:xfrm>
        <a:graphic>
          <a:graphicData uri="http://schemas.openxmlformats.org/drawingml/2006/table">
            <a:tbl>
              <a:tblPr firstRow="1" bandRow="1">
                <a:tableStyleId>{5C22544A-7EE6-4342-B048-85BDC9FD1C3A}</a:tableStyleId>
              </a:tblPr>
              <a:tblGrid>
                <a:gridCol w="4076700">
                  <a:extLst>
                    <a:ext uri="{9D8B030D-6E8A-4147-A177-3AD203B41FA5}">
                      <a16:colId xmlns:a16="http://schemas.microsoft.com/office/drawing/2014/main" val="20000"/>
                    </a:ext>
                  </a:extLst>
                </a:gridCol>
                <a:gridCol w="4076700">
                  <a:extLst>
                    <a:ext uri="{9D8B030D-6E8A-4147-A177-3AD203B41FA5}">
                      <a16:colId xmlns:a16="http://schemas.microsoft.com/office/drawing/2014/main" val="20001"/>
                    </a:ext>
                  </a:extLst>
                </a:gridCol>
              </a:tblGrid>
              <a:tr h="701336">
                <a:tc>
                  <a:txBody>
                    <a:bodyPr/>
                    <a:lstStyle/>
                    <a:p>
                      <a:r>
                        <a:rPr lang="en-US" dirty="0"/>
                        <a:t>Best (active)</a:t>
                      </a:r>
                    </a:p>
                  </a:txBody>
                  <a:tcPr/>
                </a:tc>
                <a:tc>
                  <a:txBody>
                    <a:bodyPr/>
                    <a:lstStyle/>
                    <a:p>
                      <a:r>
                        <a:rPr lang="en-US" dirty="0"/>
                        <a:t>Avoid (passive)</a:t>
                      </a:r>
                    </a:p>
                  </a:txBody>
                  <a:tcPr/>
                </a:tc>
                <a:extLst>
                  <a:ext uri="{0D108BD9-81ED-4DB2-BD59-A6C34878D82A}">
                    <a16:rowId xmlns:a16="http://schemas.microsoft.com/office/drawing/2014/main" val="10000"/>
                  </a:ext>
                </a:extLst>
              </a:tr>
              <a:tr h="370840">
                <a:tc>
                  <a:txBody>
                    <a:bodyPr/>
                    <a:lstStyle/>
                    <a:p>
                      <a:r>
                        <a:rPr lang="en-US" dirty="0"/>
                        <a:t>Define</a:t>
                      </a:r>
                    </a:p>
                  </a:txBody>
                  <a:tcPr/>
                </a:tc>
                <a:tc>
                  <a:txBody>
                    <a:bodyPr/>
                    <a:lstStyle/>
                    <a:p>
                      <a:r>
                        <a:rPr lang="en-US" dirty="0"/>
                        <a:t>Learn</a:t>
                      </a:r>
                    </a:p>
                  </a:txBody>
                  <a:tcPr/>
                </a:tc>
                <a:extLst>
                  <a:ext uri="{0D108BD9-81ED-4DB2-BD59-A6C34878D82A}">
                    <a16:rowId xmlns:a16="http://schemas.microsoft.com/office/drawing/2014/main" val="10001"/>
                  </a:ext>
                </a:extLst>
              </a:tr>
              <a:tr h="370840">
                <a:tc>
                  <a:txBody>
                    <a:bodyPr/>
                    <a:lstStyle/>
                    <a:p>
                      <a:r>
                        <a:rPr lang="en-US" dirty="0"/>
                        <a:t>Demonstrate</a:t>
                      </a:r>
                    </a:p>
                  </a:txBody>
                  <a:tcPr/>
                </a:tc>
                <a:tc>
                  <a:txBody>
                    <a:bodyPr/>
                    <a:lstStyle/>
                    <a:p>
                      <a:r>
                        <a:rPr lang="en-US" dirty="0"/>
                        <a:t>Understand</a:t>
                      </a:r>
                    </a:p>
                  </a:txBody>
                  <a:tcPr/>
                </a:tc>
                <a:extLst>
                  <a:ext uri="{0D108BD9-81ED-4DB2-BD59-A6C34878D82A}">
                    <a16:rowId xmlns:a16="http://schemas.microsoft.com/office/drawing/2014/main" val="10002"/>
                  </a:ext>
                </a:extLst>
              </a:tr>
              <a:tr h="370840">
                <a:tc>
                  <a:txBody>
                    <a:bodyPr/>
                    <a:lstStyle/>
                    <a:p>
                      <a:r>
                        <a:rPr lang="en-US" dirty="0"/>
                        <a:t>Describe</a:t>
                      </a:r>
                    </a:p>
                  </a:txBody>
                  <a:tcPr/>
                </a:tc>
                <a:tc>
                  <a:txBody>
                    <a:bodyPr/>
                    <a:lstStyle/>
                    <a:p>
                      <a:r>
                        <a:rPr lang="en-US" dirty="0"/>
                        <a:t>Know</a:t>
                      </a:r>
                    </a:p>
                  </a:txBody>
                  <a:tcPr/>
                </a:tc>
                <a:extLst>
                  <a:ext uri="{0D108BD9-81ED-4DB2-BD59-A6C34878D82A}">
                    <a16:rowId xmlns:a16="http://schemas.microsoft.com/office/drawing/2014/main" val="10003"/>
                  </a:ext>
                </a:extLst>
              </a:tr>
              <a:tr h="370840">
                <a:tc>
                  <a:txBody>
                    <a:bodyPr/>
                    <a:lstStyle/>
                    <a:p>
                      <a:r>
                        <a:rPr lang="en-US" dirty="0"/>
                        <a:t>Explain</a:t>
                      </a:r>
                    </a:p>
                  </a:txBody>
                  <a:tcPr/>
                </a:tc>
                <a:tc>
                  <a:txBody>
                    <a:bodyPr/>
                    <a:lstStyle/>
                    <a:p>
                      <a:r>
                        <a:rPr lang="en-US" dirty="0"/>
                        <a:t>Realize</a:t>
                      </a:r>
                    </a:p>
                  </a:txBody>
                  <a:tcPr/>
                </a:tc>
                <a:extLst>
                  <a:ext uri="{0D108BD9-81ED-4DB2-BD59-A6C34878D82A}">
                    <a16:rowId xmlns:a16="http://schemas.microsoft.com/office/drawing/2014/main" val="10004"/>
                  </a:ext>
                </a:extLst>
              </a:tr>
              <a:tr h="370840">
                <a:tc>
                  <a:txBody>
                    <a:bodyPr/>
                    <a:lstStyle/>
                    <a:p>
                      <a:r>
                        <a:rPr lang="en-US" dirty="0"/>
                        <a:t>Identify</a:t>
                      </a:r>
                    </a:p>
                  </a:txBody>
                  <a:tcPr/>
                </a:tc>
                <a:tc>
                  <a:txBody>
                    <a:bodyPr/>
                    <a:lstStyle/>
                    <a:p>
                      <a:r>
                        <a:rPr lang="en-US" dirty="0"/>
                        <a:t>Perceive</a:t>
                      </a:r>
                    </a:p>
                  </a:txBody>
                  <a:tcPr/>
                </a:tc>
                <a:extLst>
                  <a:ext uri="{0D108BD9-81ED-4DB2-BD59-A6C34878D82A}">
                    <a16:rowId xmlns:a16="http://schemas.microsoft.com/office/drawing/2014/main" val="10005"/>
                  </a:ext>
                </a:extLst>
              </a:tr>
              <a:tr h="370840">
                <a:tc>
                  <a:txBody>
                    <a:bodyPr/>
                    <a:lstStyle/>
                    <a:p>
                      <a:r>
                        <a:rPr lang="en-US" dirty="0"/>
                        <a:t>List</a:t>
                      </a:r>
                    </a:p>
                  </a:txBody>
                  <a:tcPr/>
                </a:tc>
                <a:tc>
                  <a:txBody>
                    <a:bodyPr/>
                    <a:lstStyle/>
                    <a:p>
                      <a:r>
                        <a:rPr lang="en-US" dirty="0"/>
                        <a:t>Be aware of</a:t>
                      </a:r>
                    </a:p>
                  </a:txBody>
                  <a:tcPr/>
                </a:tc>
                <a:extLst>
                  <a:ext uri="{0D108BD9-81ED-4DB2-BD59-A6C34878D82A}">
                    <a16:rowId xmlns:a16="http://schemas.microsoft.com/office/drawing/2014/main" val="10006"/>
                  </a:ext>
                </a:extLst>
              </a:tr>
              <a:tr h="370840">
                <a:tc>
                  <a:txBody>
                    <a:bodyPr/>
                    <a:lstStyle/>
                    <a:p>
                      <a:r>
                        <a:rPr lang="en-US" dirty="0"/>
                        <a:t>Summarize</a:t>
                      </a:r>
                    </a:p>
                  </a:txBody>
                  <a:tcPr/>
                </a:tc>
                <a:tc>
                  <a:txBody>
                    <a:bodyPr/>
                    <a:lstStyle/>
                    <a:p>
                      <a:endParaRPr lang="en-US"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47042346"/>
      </p:ext>
    </p:extLst>
  </p:cSld>
  <p:clrMapOvr>
    <a:masterClrMapping/>
  </p:clrMapOvr>
  <p:transition>
    <p:zoom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Structure</a:t>
            </a:r>
          </a:p>
        </p:txBody>
      </p:sp>
      <p:sp>
        <p:nvSpPr>
          <p:cNvPr id="3" name="Text Placeholder 2"/>
          <p:cNvSpPr>
            <a:spLocks noGrp="1"/>
          </p:cNvSpPr>
          <p:nvPr>
            <p:ph type="body" idx="2"/>
          </p:nvPr>
        </p:nvSpPr>
        <p:spPr/>
        <p:txBody>
          <a:bodyPr/>
          <a:lstStyle/>
          <a:p>
            <a:r>
              <a:rPr lang="en-US" dirty="0"/>
              <a:t>Interactivity is why people come to workshops!</a:t>
            </a:r>
          </a:p>
          <a:p>
            <a:r>
              <a:rPr lang="en-US" dirty="0"/>
              <a:t>Emphasize the use of the interactive format in your structure</a:t>
            </a:r>
          </a:p>
          <a:p>
            <a:endParaRPr lang="en-US" dirty="0"/>
          </a:p>
        </p:txBody>
      </p:sp>
      <p:sp>
        <p:nvSpPr>
          <p:cNvPr id="4" name="Content Placeholder 3"/>
          <p:cNvSpPr>
            <a:spLocks noGrp="1"/>
          </p:cNvSpPr>
          <p:nvPr>
            <p:ph sz="quarter" idx="1"/>
          </p:nvPr>
        </p:nvSpPr>
        <p:spPr/>
        <p:txBody>
          <a:bodyPr/>
          <a:lstStyle/>
          <a:p>
            <a:r>
              <a:rPr lang="en-US" sz="2400" i="1" dirty="0"/>
              <a:t>Introductions</a:t>
            </a:r>
          </a:p>
          <a:p>
            <a:r>
              <a:rPr lang="en-US" sz="2400" i="1" dirty="0"/>
              <a:t>Overview of ambulatory internal medicine education for students (10 min)</a:t>
            </a:r>
          </a:p>
          <a:p>
            <a:r>
              <a:rPr lang="en-US" sz="2400" i="1" dirty="0"/>
              <a:t>Case discussions (60 min)</a:t>
            </a:r>
          </a:p>
          <a:p>
            <a:pPr lvl="1"/>
            <a:r>
              <a:rPr lang="en-US" sz="2000" i="1" dirty="0"/>
              <a:t>Struggling learner (faculty role-play)</a:t>
            </a:r>
          </a:p>
          <a:p>
            <a:pPr lvl="1"/>
            <a:r>
              <a:rPr lang="en-US" sz="2000" i="1" dirty="0"/>
              <a:t>Struggling preceptor (small group discussion of case)</a:t>
            </a:r>
          </a:p>
          <a:p>
            <a:pPr lvl="1"/>
            <a:r>
              <a:rPr lang="en-US" sz="2000" i="1" dirty="0"/>
              <a:t>Going from good to great: helping our students achieve excellence (large group discussion of case)</a:t>
            </a:r>
          </a:p>
          <a:p>
            <a:r>
              <a:rPr lang="en-US" sz="2400" i="1" dirty="0"/>
              <a:t>Large group discussion and wrap-up </a:t>
            </a:r>
            <a:r>
              <a:rPr lang="en-US" i="1" dirty="0"/>
              <a:t>(15 min)</a:t>
            </a:r>
          </a:p>
        </p:txBody>
      </p:sp>
    </p:spTree>
  </p:cSld>
  <p:clrMapOvr>
    <a:masterClrMapping/>
  </p:clrMapOvr>
  <p:transition>
    <p:zoom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Summary</a:t>
            </a:r>
          </a:p>
        </p:txBody>
      </p:sp>
      <p:sp>
        <p:nvSpPr>
          <p:cNvPr id="3" name="Text Placeholder 2"/>
          <p:cNvSpPr>
            <a:spLocks noGrp="1"/>
          </p:cNvSpPr>
          <p:nvPr>
            <p:ph type="body" idx="2"/>
          </p:nvPr>
        </p:nvSpPr>
        <p:spPr/>
        <p:txBody>
          <a:bodyPr/>
          <a:lstStyle/>
          <a:p>
            <a:r>
              <a:rPr lang="en-US" sz="1600" dirty="0"/>
              <a:t>This summary is often published online, or in conference guides, so be sure you attract the desired audience with your summary (e.g. if your workshop is for UME educators, be sure to mention focus on student training)</a:t>
            </a:r>
          </a:p>
        </p:txBody>
      </p:sp>
      <p:sp>
        <p:nvSpPr>
          <p:cNvPr id="4" name="Content Placeholder 3"/>
          <p:cNvSpPr>
            <a:spLocks noGrp="1"/>
          </p:cNvSpPr>
          <p:nvPr>
            <p:ph sz="quarter" idx="1"/>
          </p:nvPr>
        </p:nvSpPr>
        <p:spPr/>
        <p:txBody>
          <a:bodyPr/>
          <a:lstStyle/>
          <a:p>
            <a:r>
              <a:rPr lang="en-US" sz="1600" dirty="0"/>
              <a:t>“The increasing emphasis on generating interest in primary care careers and in preparing students for outpatient residency experiences has placed great importance on providing medical students with high-quality ambulatory medicine training. In addition, many teaching sites are primary care practices now undergoing transformation to the patient centered medical home model. Accommodating the needs of student learners in a rapidly changing environment requires creative solutions for optimal ambulatory medicine training. This workshop will provide participants an update on the state of ambulatory internal medicine education, a review of current best practices in student education, and an opportunity to learn from colleagues about student education practices at their home institutions. In addition, this workshop will give medical student educators an overview of the processes and challenges involved in teaching students in outpatient internal medicine practices and assist them in generating solutions to overcoming the most common challenges. The workshop directors will provide a review of the current literature on effective teaching of medical students in the office setting, and offer strategies for accommodation of student learners in office practices and building a community of office-based student educators.”</a:t>
            </a:r>
          </a:p>
        </p:txBody>
      </p:sp>
    </p:spTree>
  </p:cSld>
  <p:clrMapOvr>
    <a:masterClrMapping/>
  </p:clrMapOvr>
  <p:transition>
    <p:zoom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Learning Objectives</a:t>
            </a:r>
          </a:p>
        </p:txBody>
      </p:sp>
      <p:sp>
        <p:nvSpPr>
          <p:cNvPr id="3" name="Text Placeholder 2"/>
          <p:cNvSpPr>
            <a:spLocks noGrp="1"/>
          </p:cNvSpPr>
          <p:nvPr>
            <p:ph type="body" idx="2"/>
          </p:nvPr>
        </p:nvSpPr>
        <p:spPr/>
        <p:txBody>
          <a:bodyPr/>
          <a:lstStyle/>
          <a:p>
            <a:r>
              <a:rPr lang="en-US" dirty="0"/>
              <a:t>Remember – action oriented words!</a:t>
            </a:r>
          </a:p>
          <a:p>
            <a:r>
              <a:rPr lang="en-US" dirty="0"/>
              <a:t>Avoid passive voice (understand, learn, realize)</a:t>
            </a:r>
          </a:p>
        </p:txBody>
      </p:sp>
      <p:sp>
        <p:nvSpPr>
          <p:cNvPr id="4" name="Content Placeholder 3"/>
          <p:cNvSpPr>
            <a:spLocks noGrp="1"/>
          </p:cNvSpPr>
          <p:nvPr>
            <p:ph sz="quarter" idx="1"/>
          </p:nvPr>
        </p:nvSpPr>
        <p:spPr/>
        <p:txBody>
          <a:bodyPr/>
          <a:lstStyle/>
          <a:p>
            <a:r>
              <a:rPr lang="en-US" sz="2800" b="1" dirty="0"/>
              <a:t>Educational Objectives:</a:t>
            </a:r>
            <a:endParaRPr lang="en-US" sz="2800" dirty="0"/>
          </a:p>
          <a:p>
            <a:pPr lvl="1"/>
            <a:r>
              <a:rPr lang="en-US" sz="2000" b="1" dirty="0"/>
              <a:t>Define</a:t>
            </a:r>
            <a:r>
              <a:rPr lang="en-US" sz="2000" dirty="0"/>
              <a:t> best practices in student education in the ambulatory setting, with specific attention to the changing environment of practices in process of transformation to patient-centered medical homes.</a:t>
            </a:r>
          </a:p>
          <a:p>
            <a:pPr lvl="1"/>
            <a:r>
              <a:rPr lang="en-US" sz="2000" b="1" dirty="0"/>
              <a:t>Practice</a:t>
            </a:r>
            <a:r>
              <a:rPr lang="en-US" sz="2000" dirty="0"/>
              <a:t> teaching with tools for the learner and for the educator to enhance office-based teaching.</a:t>
            </a:r>
          </a:p>
          <a:p>
            <a:pPr lvl="1"/>
            <a:r>
              <a:rPr lang="en-US" sz="2000" b="1" dirty="0"/>
              <a:t>Develop</a:t>
            </a:r>
            <a:r>
              <a:rPr lang="en-US" sz="2000" dirty="0"/>
              <a:t> and </a:t>
            </a:r>
            <a:r>
              <a:rPr lang="en-US" sz="2000" b="1" dirty="0"/>
              <a:t>refine</a:t>
            </a:r>
            <a:r>
              <a:rPr lang="en-US" sz="2000" dirty="0"/>
              <a:t> goals for improvement in student education in the ambulatory setting at their home institutions.</a:t>
            </a:r>
          </a:p>
        </p:txBody>
      </p:sp>
    </p:spTree>
  </p:cSld>
  <p:clrMapOvr>
    <a:masterClrMapping/>
  </p:clrMapOvr>
  <p:transition>
    <p:zoom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References</a:t>
            </a:r>
          </a:p>
        </p:txBody>
      </p:sp>
      <p:sp>
        <p:nvSpPr>
          <p:cNvPr id="5" name="Content Placeholder 4"/>
          <p:cNvSpPr>
            <a:spLocks noGrp="1"/>
          </p:cNvSpPr>
          <p:nvPr>
            <p:ph sz="quarter" idx="1"/>
          </p:nvPr>
        </p:nvSpPr>
        <p:spPr/>
        <p:txBody>
          <a:bodyPr/>
          <a:lstStyle/>
          <a:p>
            <a:r>
              <a:rPr lang="en-US" sz="2400" dirty="0"/>
              <a:t>Spagnoletti C, Spencer A, </a:t>
            </a:r>
            <a:r>
              <a:rPr lang="en-US" sz="2400" dirty="0" err="1"/>
              <a:t>Bonnema</a:t>
            </a:r>
            <a:r>
              <a:rPr lang="en-US" sz="2400" dirty="0"/>
              <a:t> R, McNamara R, McNeil M. Workshop preparation and presentation: a valuable form of scholarship for the clinician-educator. </a:t>
            </a:r>
            <a:r>
              <a:rPr lang="en-US" sz="2400" i="1" dirty="0"/>
              <a:t>J of Grad Med </a:t>
            </a:r>
            <a:r>
              <a:rPr lang="en-US" sz="2400" i="1" dirty="0" err="1"/>
              <a:t>Educ</a:t>
            </a:r>
            <a:r>
              <a:rPr lang="en-US" sz="2400" i="1" dirty="0"/>
              <a:t> </a:t>
            </a:r>
            <a:r>
              <a:rPr lang="en-US" sz="2400" dirty="0"/>
              <a:t>2013; 5:155-156.</a:t>
            </a:r>
          </a:p>
          <a:p>
            <a:r>
              <a:rPr lang="en-US" sz="2400" dirty="0"/>
              <a:t>Spagnoletti C, </a:t>
            </a:r>
            <a:r>
              <a:rPr lang="en-US" sz="2400" dirty="0" err="1"/>
              <a:t>Bonnema</a:t>
            </a:r>
            <a:r>
              <a:rPr lang="en-US" sz="2400" dirty="0"/>
              <a:t> R, McNeil M, Spencer A, and McNamara M. Workshop preparation and presentation. Association of American Medical Colleges Group on Women in Medicine and Science (AAMC GWIMS) </a:t>
            </a:r>
            <a:r>
              <a:rPr lang="en-US" sz="2400" i="1" dirty="0"/>
              <a:t>Toolkit Chapter 3</a:t>
            </a:r>
            <a:r>
              <a:rPr lang="en-US" sz="2400" dirty="0"/>
              <a:t>. https://www.aamc.org/members/gwims/toolkit/343518/toolkithometsr.html</a:t>
            </a:r>
          </a:p>
        </p:txBody>
      </p:sp>
    </p:spTree>
    <p:extLst>
      <p:ext uri="{BB962C8B-B14F-4D97-AF65-F5344CB8AC3E}">
        <p14:creationId xmlns:p14="http://schemas.microsoft.com/office/powerpoint/2010/main" val="1508597127"/>
      </p:ext>
    </p:extLst>
  </p:cSld>
  <p:clrMapOvr>
    <a:masterClrMapping/>
  </p:clrMapOvr>
  <p:transition>
    <p:zoom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Please send any feedback or ideas for future topics to Leigh Simmons (LHSIMMONS@partners.org)</a:t>
            </a:r>
          </a:p>
        </p:txBody>
      </p:sp>
      <p:sp>
        <p:nvSpPr>
          <p:cNvPr id="3" name="Title 2"/>
          <p:cNvSpPr>
            <a:spLocks noGrp="1"/>
          </p:cNvSpPr>
          <p:nvPr>
            <p:ph type="title"/>
          </p:nvPr>
        </p:nvSpPr>
        <p:spPr/>
        <p:txBody>
          <a:bodyPr/>
          <a:lstStyle/>
          <a:p>
            <a:r>
              <a:rPr lang="en-US" dirty="0"/>
              <a:t>Thank you!	</a:t>
            </a:r>
          </a:p>
        </p:txBody>
      </p:sp>
    </p:spTree>
    <p:extLst>
      <p:ext uri="{BB962C8B-B14F-4D97-AF65-F5344CB8AC3E}">
        <p14:creationId xmlns:p14="http://schemas.microsoft.com/office/powerpoint/2010/main" val="69310912"/>
      </p:ext>
    </p:extLst>
  </p:cSld>
  <p:clrMapOvr>
    <a:masterClrMapping/>
  </p:clrMapOvr>
  <p:transition>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Outline</a:t>
            </a:r>
          </a:p>
        </p:txBody>
      </p:sp>
      <p:sp>
        <p:nvSpPr>
          <p:cNvPr id="5" name="Content Placeholder 4"/>
          <p:cNvSpPr>
            <a:spLocks noGrp="1"/>
          </p:cNvSpPr>
          <p:nvPr>
            <p:ph sz="quarter" idx="1"/>
          </p:nvPr>
        </p:nvSpPr>
        <p:spPr/>
        <p:txBody>
          <a:bodyPr/>
          <a:lstStyle/>
          <a:p>
            <a:r>
              <a:rPr lang="en-US" dirty="0"/>
              <a:t>Why do it?</a:t>
            </a:r>
          </a:p>
          <a:p>
            <a:r>
              <a:rPr lang="en-US" dirty="0"/>
              <a:t>What are you doing?</a:t>
            </a:r>
          </a:p>
          <a:p>
            <a:r>
              <a:rPr lang="en-US" dirty="0"/>
              <a:t>How to do it? (Workshop Series Parts 1 and 2)</a:t>
            </a:r>
          </a:p>
          <a:p>
            <a:pPr lvl="1"/>
            <a:r>
              <a:rPr lang="en-US" dirty="0"/>
              <a:t>Part 1</a:t>
            </a:r>
          </a:p>
          <a:p>
            <a:pPr lvl="2"/>
            <a:r>
              <a:rPr lang="en-US" dirty="0"/>
              <a:t>Select a topic</a:t>
            </a:r>
          </a:p>
          <a:p>
            <a:pPr lvl="2"/>
            <a:r>
              <a:rPr lang="en-US" dirty="0"/>
              <a:t>Assemble your team</a:t>
            </a:r>
          </a:p>
          <a:p>
            <a:pPr lvl="2"/>
            <a:r>
              <a:rPr lang="en-US" dirty="0"/>
              <a:t>Write learning objectives and a workshop summary</a:t>
            </a:r>
          </a:p>
          <a:p>
            <a:pPr lvl="1"/>
            <a:r>
              <a:rPr lang="en-US" dirty="0"/>
              <a:t>Part 2	</a:t>
            </a:r>
          </a:p>
          <a:p>
            <a:pPr lvl="2"/>
            <a:r>
              <a:rPr lang="en-US" dirty="0"/>
              <a:t>Plan and develop workshop content</a:t>
            </a:r>
          </a:p>
          <a:p>
            <a:pPr lvl="2"/>
            <a:r>
              <a:rPr lang="en-US" dirty="0"/>
              <a:t>Present an effective workshop</a:t>
            </a:r>
          </a:p>
        </p:txBody>
      </p:sp>
    </p:spTree>
    <p:extLst>
      <p:ext uri="{BB962C8B-B14F-4D97-AF65-F5344CB8AC3E}">
        <p14:creationId xmlns:p14="http://schemas.microsoft.com/office/powerpoint/2010/main" val="447042346"/>
      </p:ext>
    </p:extLst>
  </p:cSld>
  <p:clrMapOvr>
    <a:masterClrMapping/>
  </p:clrMapOvr>
  <p:transition>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Why present a workshop?</a:t>
            </a:r>
          </a:p>
        </p:txBody>
      </p:sp>
      <p:sp>
        <p:nvSpPr>
          <p:cNvPr id="5" name="Content Placeholder 4"/>
          <p:cNvSpPr>
            <a:spLocks noGrp="1"/>
          </p:cNvSpPr>
          <p:nvPr>
            <p:ph sz="quarter" idx="1"/>
          </p:nvPr>
        </p:nvSpPr>
        <p:spPr/>
        <p:txBody>
          <a:bodyPr/>
          <a:lstStyle/>
          <a:p>
            <a:r>
              <a:rPr lang="en-US" sz="2800" dirty="0"/>
              <a:t>Teach on a topic you are passionate about</a:t>
            </a:r>
          </a:p>
          <a:p>
            <a:r>
              <a:rPr lang="en-US" sz="2800" dirty="0"/>
              <a:t>Address emerging areas in medicine and education (may be very little literature on the chosen topic)</a:t>
            </a:r>
          </a:p>
          <a:p>
            <a:r>
              <a:rPr lang="en-US" sz="2800" dirty="0"/>
              <a:t>Collaborate</a:t>
            </a:r>
          </a:p>
          <a:p>
            <a:pPr lvl="1"/>
            <a:r>
              <a:rPr lang="en-US" sz="2500" dirty="0"/>
              <a:t>At home and at other institutions</a:t>
            </a:r>
          </a:p>
          <a:p>
            <a:pPr lvl="1"/>
            <a:r>
              <a:rPr lang="en-US" sz="2400" dirty="0"/>
              <a:t>Build your academic reputation</a:t>
            </a:r>
            <a:endParaRPr lang="en-US" sz="2500" dirty="0"/>
          </a:p>
          <a:p>
            <a:r>
              <a:rPr lang="en-US" sz="2800" dirty="0"/>
              <a:t>Leads to additional scholarly work </a:t>
            </a:r>
          </a:p>
          <a:p>
            <a:pPr lvl="1"/>
            <a:r>
              <a:rPr lang="en-US" sz="2500" dirty="0"/>
              <a:t>Perspective pieces</a:t>
            </a:r>
          </a:p>
          <a:p>
            <a:pPr lvl="1"/>
            <a:r>
              <a:rPr lang="en-US" sz="2500" dirty="0"/>
              <a:t>Invitations to speak at other institutions</a:t>
            </a:r>
          </a:p>
          <a:p>
            <a:pPr lvl="1"/>
            <a:r>
              <a:rPr lang="en-US" sz="2500" dirty="0"/>
              <a:t>New ideas from your audience at workshop</a:t>
            </a:r>
          </a:p>
        </p:txBody>
      </p:sp>
    </p:spTree>
    <p:extLst>
      <p:ext uri="{BB962C8B-B14F-4D97-AF65-F5344CB8AC3E}">
        <p14:creationId xmlns:p14="http://schemas.microsoft.com/office/powerpoint/2010/main" val="447042346"/>
      </p:ext>
    </p:extLst>
  </p:cSld>
  <p:clrMapOvr>
    <a:masterClrMapping/>
  </p:clrMapOvr>
  <p:transition>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are you doing?</a:t>
            </a:r>
          </a:p>
        </p:txBody>
      </p:sp>
      <p:sp>
        <p:nvSpPr>
          <p:cNvPr id="5" name="Content Placeholder 4"/>
          <p:cNvSpPr>
            <a:spLocks noGrp="1"/>
          </p:cNvSpPr>
          <p:nvPr>
            <p:ph sz="quarter" idx="1"/>
          </p:nvPr>
        </p:nvSpPr>
        <p:spPr/>
        <p:txBody>
          <a:bodyPr/>
          <a:lstStyle/>
          <a:p>
            <a:r>
              <a:rPr lang="en-US" dirty="0"/>
              <a:t>Workshops = work will be done during the session!</a:t>
            </a:r>
          </a:p>
          <a:p>
            <a:r>
              <a:rPr lang="en-US" dirty="0"/>
              <a:t>Interactive component is critical piece of the proposal</a:t>
            </a:r>
          </a:p>
          <a:p>
            <a:r>
              <a:rPr lang="en-US" dirty="0"/>
              <a:t>Use the power of having many people in room together to work through problems and formulate solutions</a:t>
            </a:r>
          </a:p>
          <a:p>
            <a:r>
              <a:rPr lang="en-US" dirty="0"/>
              <a:t>Best if participants can leave with a take-away product or readily-implemented tools/ideas</a:t>
            </a:r>
          </a:p>
        </p:txBody>
      </p:sp>
    </p:spTree>
    <p:extLst>
      <p:ext uri="{BB962C8B-B14F-4D97-AF65-F5344CB8AC3E}">
        <p14:creationId xmlns:p14="http://schemas.microsoft.com/office/powerpoint/2010/main" val="447042346"/>
      </p:ext>
    </p:extLst>
  </p:cSld>
  <p:clrMapOvr>
    <a:masterClrMapping/>
  </p:clrMapOvr>
  <p:transition>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to do it?</a:t>
            </a:r>
          </a:p>
        </p:txBody>
      </p:sp>
      <p:sp>
        <p:nvSpPr>
          <p:cNvPr id="5" name="Content Placeholder 4"/>
          <p:cNvSpPr>
            <a:spLocks noGrp="1"/>
          </p:cNvSpPr>
          <p:nvPr>
            <p:ph sz="quarter" idx="1"/>
          </p:nvPr>
        </p:nvSpPr>
        <p:spPr/>
        <p:txBody>
          <a:bodyPr/>
          <a:lstStyle/>
          <a:p>
            <a:r>
              <a:rPr lang="en-US" dirty="0"/>
              <a:t>Select your topic</a:t>
            </a:r>
          </a:p>
          <a:p>
            <a:pPr lvl="1"/>
            <a:r>
              <a:rPr lang="en-US" dirty="0"/>
              <a:t>Something that excites you</a:t>
            </a:r>
          </a:p>
          <a:p>
            <a:pPr lvl="1"/>
            <a:r>
              <a:rPr lang="en-US" dirty="0"/>
              <a:t>Something you have already lectured on</a:t>
            </a:r>
          </a:p>
          <a:p>
            <a:pPr lvl="1"/>
            <a:r>
              <a:rPr lang="en-US" dirty="0"/>
              <a:t>Ongoing research project</a:t>
            </a:r>
          </a:p>
          <a:p>
            <a:pPr lvl="1"/>
            <a:r>
              <a:rPr lang="en-US" dirty="0"/>
              <a:t>Emerging or rapidly changing area (e.g. cancer screening guidelines, new teaching methodologies)</a:t>
            </a:r>
          </a:p>
          <a:p>
            <a:endParaRPr lang="en-US" dirty="0"/>
          </a:p>
        </p:txBody>
      </p:sp>
    </p:spTree>
    <p:extLst>
      <p:ext uri="{BB962C8B-B14F-4D97-AF65-F5344CB8AC3E}">
        <p14:creationId xmlns:p14="http://schemas.microsoft.com/office/powerpoint/2010/main" val="447042346"/>
      </p:ext>
    </p:extLst>
  </p:cSld>
  <p:clrMapOvr>
    <a:masterClrMapping/>
  </p:clrMapOvr>
  <p:transition>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to do it?</a:t>
            </a:r>
          </a:p>
        </p:txBody>
      </p:sp>
      <p:sp>
        <p:nvSpPr>
          <p:cNvPr id="5" name="Content Placeholder 4"/>
          <p:cNvSpPr>
            <a:spLocks noGrp="1"/>
          </p:cNvSpPr>
          <p:nvPr>
            <p:ph sz="quarter" idx="1"/>
          </p:nvPr>
        </p:nvSpPr>
        <p:spPr/>
        <p:txBody>
          <a:bodyPr/>
          <a:lstStyle/>
          <a:p>
            <a:r>
              <a:rPr lang="en-US" sz="2400" dirty="0"/>
              <a:t>Assemble your team</a:t>
            </a:r>
          </a:p>
          <a:p>
            <a:r>
              <a:rPr lang="en-US" sz="2400" dirty="0"/>
              <a:t>Consider inclusion of junior faculty/chief residents with medical education interest</a:t>
            </a:r>
          </a:p>
          <a:p>
            <a:r>
              <a:rPr lang="en-US" sz="2400" dirty="0"/>
              <a:t>Cross-institution collaboration is rich</a:t>
            </a:r>
          </a:p>
          <a:p>
            <a:pPr lvl="1"/>
            <a:r>
              <a:rPr lang="en-US" sz="2000" dirty="0"/>
              <a:t>May appeal to selection committee if not blinded</a:t>
            </a:r>
          </a:p>
          <a:p>
            <a:pPr lvl="1"/>
            <a:r>
              <a:rPr lang="en-US" sz="2000" dirty="0"/>
              <a:t>Increase participant interest in attending</a:t>
            </a:r>
          </a:p>
          <a:p>
            <a:pPr lvl="1"/>
            <a:r>
              <a:rPr lang="en-US" sz="2000" dirty="0"/>
              <a:t>Helps ensure material is </a:t>
            </a:r>
            <a:r>
              <a:rPr lang="en-US" sz="2000" dirty="0" err="1"/>
              <a:t>generalizable</a:t>
            </a:r>
            <a:endParaRPr lang="en-US" sz="2000" dirty="0"/>
          </a:p>
          <a:p>
            <a:pPr lvl="1"/>
            <a:r>
              <a:rPr lang="en-US" sz="2000" dirty="0"/>
              <a:t>Build your academic profile</a:t>
            </a:r>
          </a:p>
          <a:p>
            <a:pPr lvl="1"/>
            <a:r>
              <a:rPr lang="en-US" sz="2000" dirty="0"/>
              <a:t>Future source letters of recommendation</a:t>
            </a:r>
          </a:p>
          <a:p>
            <a:pPr lvl="1"/>
            <a:r>
              <a:rPr lang="en-US" sz="2000" dirty="0"/>
              <a:t>Much of the work can be done by email/conference call</a:t>
            </a:r>
          </a:p>
          <a:p>
            <a:pPr lvl="1"/>
            <a:endParaRPr lang="en-US" dirty="0"/>
          </a:p>
          <a:p>
            <a:pPr lvl="1"/>
            <a:endParaRPr lang="en-US" dirty="0"/>
          </a:p>
        </p:txBody>
      </p:sp>
    </p:spTree>
    <p:extLst>
      <p:ext uri="{BB962C8B-B14F-4D97-AF65-F5344CB8AC3E}">
        <p14:creationId xmlns:p14="http://schemas.microsoft.com/office/powerpoint/2010/main" val="447042346"/>
      </p:ext>
    </p:extLst>
  </p:cSld>
  <p:clrMapOvr>
    <a:masterClrMapping/>
  </p:clrMapOvr>
  <p:transition>
    <p:zoom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Where to send it?</a:t>
            </a:r>
          </a:p>
        </p:txBody>
      </p:sp>
      <p:sp>
        <p:nvSpPr>
          <p:cNvPr id="5" name="Content Placeholder 4"/>
          <p:cNvSpPr>
            <a:spLocks noGrp="1"/>
          </p:cNvSpPr>
          <p:nvPr>
            <p:ph sz="quarter" idx="1"/>
          </p:nvPr>
        </p:nvSpPr>
        <p:spPr>
          <a:xfrm>
            <a:off x="612648" y="1614268"/>
            <a:ext cx="8153400" cy="4495800"/>
          </a:xfrm>
        </p:spPr>
        <p:txBody>
          <a:bodyPr/>
          <a:lstStyle/>
          <a:p>
            <a:r>
              <a:rPr lang="en-US" sz="2000" dirty="0"/>
              <a:t>Consider meetings you and your potential collaborators already attend regularly (regional and national meetings)</a:t>
            </a:r>
          </a:p>
          <a:p>
            <a:r>
              <a:rPr lang="en-US" sz="2000" dirty="0"/>
              <a:t>AAIM, Society of General Internal Medicine, American College of Physicians are all good places to start</a:t>
            </a:r>
          </a:p>
          <a:p>
            <a:r>
              <a:rPr lang="en-US" sz="2000" dirty="0"/>
              <a:t>Check on meeting theme: is your workshop a particularly good fit (or could be modified to fit better)?</a:t>
            </a:r>
          </a:p>
          <a:p>
            <a:r>
              <a:rPr lang="en-US" sz="2000" dirty="0"/>
              <a:t>Review prior workshops presented at those meetings (if available online) to see if topic fits (or may have been done very recently)</a:t>
            </a:r>
          </a:p>
          <a:p>
            <a:r>
              <a:rPr lang="en-US" sz="2000" dirty="0"/>
              <a:t>If topic is an area with broad application (e.g. direct observation, giving feedback, survey question development), would other specialties find this of interest? Check online and with your colleagues about other conference venues that might be appropriate.</a:t>
            </a:r>
          </a:p>
          <a:p>
            <a:pPr lvl="1"/>
            <a:endParaRPr lang="en-US" dirty="0"/>
          </a:p>
        </p:txBody>
      </p:sp>
    </p:spTree>
    <p:extLst>
      <p:ext uri="{BB962C8B-B14F-4D97-AF65-F5344CB8AC3E}">
        <p14:creationId xmlns:p14="http://schemas.microsoft.com/office/powerpoint/2010/main" val="447042346"/>
      </p:ext>
    </p:extLst>
  </p:cSld>
  <p:clrMapOvr>
    <a:masterClrMapping/>
  </p:clrMapOvr>
  <p:transition>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Workshop</a:t>
            </a:r>
          </a:p>
        </p:txBody>
      </p:sp>
      <p:sp>
        <p:nvSpPr>
          <p:cNvPr id="3" name="Text Placeholder 2"/>
          <p:cNvSpPr>
            <a:spLocks noGrp="1"/>
          </p:cNvSpPr>
          <p:nvPr>
            <p:ph type="body" idx="2"/>
          </p:nvPr>
        </p:nvSpPr>
        <p:spPr/>
        <p:txBody>
          <a:bodyPr/>
          <a:lstStyle/>
          <a:p>
            <a:r>
              <a:rPr lang="en-US" dirty="0"/>
              <a:t>Choosing a topic: go with what you know (or want to know!)</a:t>
            </a:r>
          </a:p>
          <a:p>
            <a:r>
              <a:rPr lang="en-US" dirty="0"/>
              <a:t>Workshops are a chance to work with people you’ve wanted to collaborate with, but perhaps don’t see every day</a:t>
            </a:r>
          </a:p>
        </p:txBody>
      </p:sp>
      <p:sp>
        <p:nvSpPr>
          <p:cNvPr id="4" name="Content Placeholder 3"/>
          <p:cNvSpPr>
            <a:spLocks noGrp="1"/>
          </p:cNvSpPr>
          <p:nvPr>
            <p:ph sz="quarter" idx="1"/>
          </p:nvPr>
        </p:nvSpPr>
        <p:spPr/>
        <p:txBody>
          <a:bodyPr/>
          <a:lstStyle/>
          <a:p>
            <a:r>
              <a:rPr lang="en-US" i="1" dirty="0"/>
              <a:t>Student Education in Ambulatory Internal Medicine Education: Current Best Practices</a:t>
            </a:r>
          </a:p>
          <a:p>
            <a:r>
              <a:rPr lang="en-US" dirty="0"/>
              <a:t>Our team: 3 clerkship directors/core faculty from each site of a multi-site clerkship, and 1 faculty member from another institution in same state</a:t>
            </a:r>
          </a:p>
          <a:p>
            <a:r>
              <a:rPr lang="en-US" dirty="0"/>
              <a:t>Why we chose this topic: We feel we are experts!</a:t>
            </a:r>
          </a:p>
        </p:txBody>
      </p:sp>
    </p:spTree>
  </p:cSld>
  <p:clrMapOvr>
    <a:masterClrMapping/>
  </p:clrMapOvr>
  <p:transition>
    <p:zoom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Workshop</a:t>
            </a:r>
          </a:p>
        </p:txBody>
      </p:sp>
      <p:sp>
        <p:nvSpPr>
          <p:cNvPr id="3" name="Text Placeholder 2"/>
          <p:cNvSpPr>
            <a:spLocks noGrp="1"/>
          </p:cNvSpPr>
          <p:nvPr>
            <p:ph type="body" idx="2"/>
          </p:nvPr>
        </p:nvSpPr>
        <p:spPr/>
        <p:txBody>
          <a:bodyPr/>
          <a:lstStyle/>
          <a:p>
            <a:r>
              <a:rPr lang="en-US" dirty="0"/>
              <a:t>Selecting a venue</a:t>
            </a:r>
          </a:p>
          <a:p>
            <a:endParaRPr lang="en-US" dirty="0"/>
          </a:p>
          <a:p>
            <a:endParaRPr lang="en-US" dirty="0"/>
          </a:p>
          <a:p>
            <a:endParaRPr lang="en-US" dirty="0"/>
          </a:p>
          <a:p>
            <a:r>
              <a:rPr lang="en-US" dirty="0"/>
              <a:t>Doing your homework: is this the right fit?</a:t>
            </a:r>
          </a:p>
          <a:p>
            <a:endParaRPr lang="en-US" dirty="0"/>
          </a:p>
        </p:txBody>
      </p:sp>
      <p:sp>
        <p:nvSpPr>
          <p:cNvPr id="4" name="Content Placeholder 3"/>
          <p:cNvSpPr>
            <a:spLocks noGrp="1"/>
          </p:cNvSpPr>
          <p:nvPr>
            <p:ph sz="quarter" idx="1"/>
          </p:nvPr>
        </p:nvSpPr>
        <p:spPr/>
        <p:txBody>
          <a:bodyPr/>
          <a:lstStyle/>
          <a:p>
            <a:r>
              <a:rPr lang="en-US" dirty="0"/>
              <a:t>Where to submit it:</a:t>
            </a:r>
          </a:p>
          <a:p>
            <a:pPr lvl="1"/>
            <a:r>
              <a:rPr lang="en-US" sz="2400" dirty="0"/>
              <a:t>Similar workshop had been presented by 2 of the faculty members at a regional Society of General Internal Medicine conference</a:t>
            </a:r>
          </a:p>
          <a:p>
            <a:pPr lvl="1"/>
            <a:r>
              <a:rPr lang="en-US" sz="2400" dirty="0"/>
              <a:t>All the faculty involved also go to CDIM conference regularly</a:t>
            </a:r>
          </a:p>
          <a:p>
            <a:pPr lvl="1"/>
            <a:r>
              <a:rPr lang="en-US" sz="2400" dirty="0"/>
              <a:t>Seemed like the right venue</a:t>
            </a:r>
          </a:p>
          <a:p>
            <a:pPr lvl="1"/>
            <a:r>
              <a:rPr lang="en-US" sz="2400" dirty="0"/>
              <a:t>Checked CDIM website; this topic seemed to “fit” well but had not been presented in recent years</a:t>
            </a:r>
          </a:p>
        </p:txBody>
      </p:sp>
    </p:spTree>
  </p:cSld>
  <p:clrMapOvr>
    <a:masterClrMapping/>
  </p:clrMapOvr>
  <p:transition>
    <p:zoom dir="in"/>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133</TotalTime>
  <Words>1094</Words>
  <Application>Microsoft Office PowerPoint</Application>
  <PresentationFormat>On-screen Show (4:3)</PresentationFormat>
  <Paragraphs>133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Tw Cen MT</vt:lpstr>
      <vt:lpstr>Wingdings</vt:lpstr>
      <vt:lpstr>Wingdings 2</vt:lpstr>
      <vt:lpstr>Median</vt:lpstr>
      <vt:lpstr>Submitting a Workshop Proposal</vt:lpstr>
      <vt:lpstr>Outline</vt:lpstr>
      <vt:lpstr>Why present a workshop?</vt:lpstr>
      <vt:lpstr>What are you doing?</vt:lpstr>
      <vt:lpstr>How to do it?</vt:lpstr>
      <vt:lpstr>How to do it?</vt:lpstr>
      <vt:lpstr>Where to send it?</vt:lpstr>
      <vt:lpstr>Example Workshop</vt:lpstr>
      <vt:lpstr>Example Workshop</vt:lpstr>
      <vt:lpstr>How to do it?</vt:lpstr>
      <vt:lpstr>Workshop Structure</vt:lpstr>
      <vt:lpstr>How to do it?</vt:lpstr>
      <vt:lpstr>Learning Objectives</vt:lpstr>
      <vt:lpstr>Learning Objectives: Action Words</vt:lpstr>
      <vt:lpstr>Example: Structure</vt:lpstr>
      <vt:lpstr>Example: Summary</vt:lpstr>
      <vt:lpstr>Example: Learning Objectives</vt:lpstr>
      <vt:lpstr>References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Katherine Chretien</dc:creator>
  <cp:lastModifiedBy>Dunne, Dana</cp:lastModifiedBy>
  <cp:revision>34</cp:revision>
  <dcterms:created xsi:type="dcterms:W3CDTF">2014-09-13T02:20:08Z</dcterms:created>
  <dcterms:modified xsi:type="dcterms:W3CDTF">2019-11-26T20:31:00Z</dcterms:modified>
</cp:coreProperties>
</file>