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3" r:id="rId3"/>
    <p:sldId id="294" r:id="rId4"/>
    <p:sldId id="258" r:id="rId5"/>
    <p:sldId id="281" r:id="rId6"/>
    <p:sldId id="291" r:id="rId7"/>
    <p:sldId id="287" r:id="rId8"/>
    <p:sldId id="282" r:id="rId9"/>
    <p:sldId id="293" r:id="rId10"/>
    <p:sldId id="283" r:id="rId11"/>
    <p:sldId id="285" r:id="rId12"/>
    <p:sldId id="284" r:id="rId13"/>
    <p:sldId id="286" r:id="rId14"/>
    <p:sldId id="288" r:id="rId15"/>
    <p:sldId id="297" r:id="rId16"/>
    <p:sldId id="298" r:id="rId17"/>
    <p:sldId id="299" r:id="rId18"/>
    <p:sldId id="300" r:id="rId19"/>
    <p:sldId id="289" r:id="rId20"/>
    <p:sldId id="296" r:id="rId21"/>
    <p:sldId id="301" r:id="rId22"/>
    <p:sldId id="295" r:id="rId23"/>
    <p:sldId id="290" r:id="rId24"/>
    <p:sldId id="302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84634" autoAdjust="0"/>
  </p:normalViewPr>
  <p:slideViewPr>
    <p:cSldViewPr>
      <p:cViewPr>
        <p:scale>
          <a:sx n="93" d="100"/>
          <a:sy n="93" d="100"/>
        </p:scale>
        <p:origin x="21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8EE8-5CCB-6F47-A072-FE2E8A8A33A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3A78-FB43-1341-9525-28C8D50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4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3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5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press.yale.edu/distinctions/investigation/mentorshi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yale.edu/ycci/education/phd/onlinecourses/biostatistics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s://lagunita.stanford.edu/courses/Medicine/MedStats-SP/SelfPaced/abou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82737"/>
            <a:ext cx="8229600" cy="1541463"/>
          </a:xfrm>
        </p:spPr>
        <p:txBody>
          <a:bodyPr>
            <a:normAutofit fontScale="90000"/>
          </a:bodyPr>
          <a:lstStyle/>
          <a:p>
            <a:r>
              <a:rPr lang="en-US" dirty="0"/>
              <a:t>Yale Internal Medicine: Investigative Distinction</a:t>
            </a:r>
            <a:br>
              <a:rPr lang="en-US" dirty="0"/>
            </a:br>
            <a:r>
              <a:rPr lang="en-US" dirty="0"/>
              <a:t>2018-2019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35937" cy="914400"/>
          </a:xfrm>
        </p:spPr>
        <p:txBody>
          <a:bodyPr/>
          <a:lstStyle/>
          <a:p>
            <a:r>
              <a:rPr lang="en-US" sz="3200" b="1" dirty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1981200"/>
          </a:xfrm>
        </p:spPr>
        <p:txBody>
          <a:bodyPr/>
          <a:lstStyle/>
          <a:p>
            <a:r>
              <a:rPr lang="en-US" sz="3200" b="1" dirty="0"/>
              <a:t>Group A: Core Curriculum</a:t>
            </a:r>
            <a:endParaRPr lang="en-US" sz="3200" dirty="0"/>
          </a:p>
          <a:p>
            <a:r>
              <a:rPr lang="en-US" sz="3200" b="1" dirty="0"/>
              <a:t>Group B: Career Development</a:t>
            </a:r>
          </a:p>
          <a:p>
            <a:r>
              <a:rPr lang="en-US" sz="3200" b="1" dirty="0"/>
              <a:t>Group C: Scholarship</a:t>
            </a:r>
          </a:p>
          <a:p>
            <a:r>
              <a:rPr lang="en-US" sz="3200" b="1" dirty="0"/>
              <a:t>Group D: Academic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660900"/>
          </a:xfrm>
        </p:spPr>
        <p:txBody>
          <a:bodyPr/>
          <a:lstStyle/>
          <a:p>
            <a:r>
              <a:rPr lang="en-US" sz="3200" b="1" dirty="0"/>
              <a:t>Group A: Core Curriculum</a:t>
            </a:r>
          </a:p>
          <a:p>
            <a:pPr lvl="1"/>
            <a:r>
              <a:rPr lang="en-US" sz="2200" b="1" i="1" dirty="0"/>
              <a:t>Yale Noon Conference Physician Scientists Series  </a:t>
            </a:r>
            <a:endParaRPr lang="en-US" sz="2200" dirty="0"/>
          </a:p>
          <a:p>
            <a:pPr lvl="1"/>
            <a:r>
              <a:rPr lang="en-US" sz="2200" b="1" i="1" dirty="0"/>
              <a:t>Scientific Journal Clubs </a:t>
            </a:r>
          </a:p>
          <a:p>
            <a:pPr lvl="1"/>
            <a:r>
              <a:rPr lang="en-US" sz="2200" b="1" i="1" dirty="0"/>
              <a:t>Presentation of Research Projects – Research Club</a:t>
            </a:r>
            <a:endParaRPr lang="en-US" sz="2200" dirty="0"/>
          </a:p>
          <a:p>
            <a:pPr lvl="1"/>
            <a:r>
              <a:rPr lang="en-US" sz="2200" b="1" i="1" dirty="0"/>
              <a:t>Lectures on research tools (statistics, translational science, library resources, science writing, grants 101) </a:t>
            </a:r>
            <a:endParaRPr lang="en-US" sz="2200" dirty="0"/>
          </a:p>
          <a:p>
            <a:pPr lvl="1"/>
            <a:r>
              <a:rPr lang="en-US" sz="2200" b="1" i="1" dirty="0"/>
              <a:t>Balancing research career with clinical responsibilities  </a:t>
            </a:r>
            <a:endParaRPr lang="en-US" sz="2200" dirty="0"/>
          </a:p>
          <a:p>
            <a:pPr lvl="1"/>
            <a:r>
              <a:rPr lang="en-US" sz="2200" b="1" i="1" dirty="0"/>
              <a:t>Work – life balance for physician scientists  </a:t>
            </a:r>
          </a:p>
          <a:p>
            <a:pPr lvl="1"/>
            <a:r>
              <a:rPr lang="en-US" sz="2200" b="1" i="1" dirty="0"/>
              <a:t>Research in Progress in YCCI </a:t>
            </a:r>
          </a:p>
          <a:p>
            <a:pPr lvl="1"/>
            <a:r>
              <a:rPr lang="en-US" sz="2200" b="1" i="1" dirty="0"/>
              <a:t>Research in Progress in other Clinical and Basic Science Sections  </a:t>
            </a:r>
          </a:p>
          <a:p>
            <a:pPr lvl="1"/>
            <a:r>
              <a:rPr lang="en-US" sz="2200" b="1" i="1" dirty="0"/>
              <a:t>Yale sponsored symposium (e.g. </a:t>
            </a:r>
            <a:r>
              <a:rPr lang="en-US" sz="2200" b="1" i="1" dirty="0" err="1"/>
              <a:t>Immunobiology</a:t>
            </a:r>
            <a:r>
              <a:rPr lang="en-US" sz="2200" b="1" i="1" dirty="0"/>
              <a:t>)</a:t>
            </a:r>
            <a:endParaRPr lang="en-US" sz="2200" dirty="0"/>
          </a:p>
          <a:p>
            <a:pPr lvl="0"/>
            <a:endParaRPr lang="en-US" sz="1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63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B: Career Development</a:t>
            </a:r>
          </a:p>
          <a:p>
            <a:pPr lvl="1"/>
            <a:r>
              <a:rPr lang="en-US" sz="2200" b="1" i="1" dirty="0"/>
              <a:t>Creation of Research Mentors </a:t>
            </a:r>
          </a:p>
          <a:p>
            <a:pPr lvl="1"/>
            <a:r>
              <a:rPr lang="en-US" sz="2200" b="1" i="1" dirty="0"/>
              <a:t>Partnering with junior and senior mentors for networking </a:t>
            </a:r>
          </a:p>
          <a:p>
            <a:pPr lvl="1"/>
            <a:r>
              <a:rPr lang="en-US" sz="2200" b="1" i="1" dirty="0"/>
              <a:t>Mentoring MD or MD-PhD students </a:t>
            </a:r>
          </a:p>
          <a:p>
            <a:pPr lvl="1"/>
            <a:r>
              <a:rPr lang="en-US" sz="2200" b="1" i="1" dirty="0"/>
              <a:t>Atkins Society dinner, Iva-</a:t>
            </a:r>
            <a:r>
              <a:rPr lang="en-US" sz="2200" b="1" i="1" dirty="0" err="1"/>
              <a:t>Dostanic</a:t>
            </a:r>
            <a:r>
              <a:rPr lang="en-US" sz="2200" b="1" i="1" dirty="0"/>
              <a:t> Lectureship, Jack Elias Biomedical Lecture, etc. </a:t>
            </a:r>
          </a:p>
          <a:p>
            <a:pPr lvl="1"/>
            <a:r>
              <a:rPr lang="en-US" sz="2200" b="1" i="1" dirty="0"/>
              <a:t>Attendance with local and visiting professors in organized venues (e.g. Dr. Laurie </a:t>
            </a:r>
            <a:r>
              <a:rPr lang="en-US" sz="2200" b="1" i="1" dirty="0" err="1"/>
              <a:t>Glimcher</a:t>
            </a:r>
            <a:r>
              <a:rPr lang="en-US" sz="2200" b="1" i="1" dirty="0"/>
              <a:t>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8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C: Scholarship</a:t>
            </a:r>
            <a:endParaRPr lang="en-US" sz="3200" dirty="0"/>
          </a:p>
          <a:p>
            <a:pPr lvl="1"/>
            <a:r>
              <a:rPr lang="en-US" sz="2200" b="1" i="1" dirty="0"/>
              <a:t>Participation in Research during residency (e.g. RIR)  </a:t>
            </a:r>
            <a:endParaRPr lang="en-US" sz="2200" dirty="0"/>
          </a:p>
          <a:p>
            <a:pPr lvl="1"/>
            <a:r>
              <a:rPr lang="en-US" sz="2200" b="1" i="1" dirty="0"/>
              <a:t>Academic outputs (authorships, presentations, patents)</a:t>
            </a:r>
          </a:p>
          <a:p>
            <a:pPr lvl="2"/>
            <a:r>
              <a:rPr lang="en-US" sz="2000" b="1" i="1" dirty="0"/>
              <a:t>Authorships (original peer-reviewed, review articles, commentaries)</a:t>
            </a:r>
            <a:endParaRPr lang="en-US" sz="2000" dirty="0"/>
          </a:p>
          <a:p>
            <a:pPr lvl="2"/>
            <a:r>
              <a:rPr lang="en-US" sz="2000" b="1" i="1" dirty="0"/>
              <a:t>Presentations  (poster, podium)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4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D: Academic Service</a:t>
            </a:r>
            <a:endParaRPr lang="en-US" sz="3200" dirty="0"/>
          </a:p>
          <a:p>
            <a:pPr lvl="1"/>
            <a:r>
              <a:rPr lang="en-US" sz="2200" b="1" i="1" dirty="0"/>
              <a:t>Investigation Distinction activities</a:t>
            </a:r>
          </a:p>
          <a:p>
            <a:pPr lvl="1"/>
            <a:r>
              <a:rPr lang="en-US" sz="2200" b="1" i="1" dirty="0"/>
              <a:t>Internal Medicine Residency research activities</a:t>
            </a:r>
          </a:p>
          <a:p>
            <a:pPr lvl="1"/>
            <a:r>
              <a:rPr lang="en-US" sz="2200" b="1" i="1" dirty="0"/>
              <a:t>Mentor and Resident project survey and database</a:t>
            </a:r>
          </a:p>
          <a:p>
            <a:pPr lvl="2"/>
            <a:r>
              <a:rPr lang="en-US" sz="2000" b="1" i="1" dirty="0"/>
              <a:t>Mentor, proposed project, type of research, skills needed, skills to be learned, likelihood of publications, </a:t>
            </a:r>
            <a:r>
              <a:rPr lang="en-US" sz="2000" b="1" i="1" dirty="0" err="1"/>
              <a:t>etc</a:t>
            </a:r>
            <a:endParaRPr lang="en-US" sz="2000" b="1" i="1" dirty="0"/>
          </a:p>
          <a:p>
            <a:pPr lvl="2"/>
            <a:r>
              <a:rPr lang="en-US" sz="2000" dirty="0">
                <a:hlinkClick r:id="rId3"/>
              </a:rPr>
              <a:t>http://campuspress.yale.edu/distinctions/investigation/mentorship/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7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45913"/>
              </p:ext>
            </p:extLst>
          </p:nvPr>
        </p:nvGraphicFramePr>
        <p:xfrm>
          <a:off x="304800" y="79125"/>
          <a:ext cx="8610600" cy="6702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6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Credit Opportunities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Credits per</a:t>
                      </a:r>
                      <a:r>
                        <a:rPr lang="en-US" sz="1600" b="1" i="1" baseline="0" dirty="0">
                          <a:effectLst/>
                        </a:rPr>
                        <a:t> </a:t>
                      </a:r>
                      <a:r>
                        <a:rPr lang="en-US" sz="1600" b="1" i="1" dirty="0">
                          <a:effectLst/>
                        </a:rPr>
                        <a:t>session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Minimum required credits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A: Core Curriculum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</a:rPr>
                        <a:t> </a:t>
                      </a:r>
                      <a:endParaRPr lang="en-US" sz="1600" b="1" i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40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Yale Noon Conference Physician Scientist Series (attendance or presenter)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Scientific Journal Clubs (attendance or presenter)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Lectures on research tools (statistics, translational science, library resources, science writing, grant 101)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Lectures on balancing research career with clinical responsibilities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Work-life balance for physician scientists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in progress (RIP) for YCCI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in progress (RIP) in Clinical, Basic, Translational, Epidemiological Sections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Attendance of Yale sponsored research sypmposium (YCCI, Immunobiology, Global health, etc.)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Structured evaluation of research presentations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5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Minimum Curriculum Credits: 40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FA18A8-B438-4C00-8182-3E7A2881CBB1}"/>
              </a:ext>
            </a:extLst>
          </p:cNvPr>
          <p:cNvSpPr txBox="1"/>
          <p:nvPr/>
        </p:nvSpPr>
        <p:spPr>
          <a:xfrm rot="18900000">
            <a:off x="830201" y="2967335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1236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95360"/>
              </p:ext>
            </p:extLst>
          </p:nvPr>
        </p:nvGraphicFramePr>
        <p:xfrm>
          <a:off x="304800" y="457200"/>
          <a:ext cx="8305801" cy="5812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effectLst/>
                        </a:rPr>
                        <a:t>Group B: Career Development </a:t>
                      </a:r>
                      <a:endParaRPr lang="en-US" sz="2800" b="1" i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                        20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Creation of own Research mentorship committee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Partnering with junior mentors for networking (must meet at least 3x/year)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per mentor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Partnering with senior mentors for networking (must meet at least 3x/year)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per mentor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Atkins Society Dinner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Iva-Dostanic Lectureship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Jack Elias Biomedical Lectureship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Mentoring medical or MD-PhD students (must meet at least 2x/year)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per student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Minimum Career Development Credits: 20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B4088F-B14D-41F1-A6AC-C438A3D784CD}"/>
              </a:ext>
            </a:extLst>
          </p:cNvPr>
          <p:cNvSpPr txBox="1"/>
          <p:nvPr/>
        </p:nvSpPr>
        <p:spPr>
          <a:xfrm rot="18900000">
            <a:off x="830201" y="2967335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9762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08253"/>
              </p:ext>
            </p:extLst>
          </p:nvPr>
        </p:nvGraphicFramePr>
        <p:xfrm>
          <a:off x="533399" y="152403"/>
          <a:ext cx="8305801" cy="6258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C: Research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Scholarship 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            </a:t>
                      </a: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Participation in Research in Residency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(or evidence of ongoing active research by mentor)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Authorships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per manuscript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Presentations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per presentation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 awards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per award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Minimum Scholarship Credits: 50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A7FB4F-A301-4B0A-B089-6D3230F413C2}"/>
              </a:ext>
            </a:extLst>
          </p:cNvPr>
          <p:cNvSpPr txBox="1"/>
          <p:nvPr/>
        </p:nvSpPr>
        <p:spPr>
          <a:xfrm rot="18900000">
            <a:off x="830201" y="2967335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7682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89666"/>
              </p:ext>
            </p:extLst>
          </p:nvPr>
        </p:nvGraphicFramePr>
        <p:xfrm>
          <a:off x="457200" y="1524000"/>
          <a:ext cx="8305801" cy="3174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D: Academic Service 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Investigation Distinction attendance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Presenter in Research Club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Investigation Distinction activities (lead, member)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/ 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 Service Credits: 18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C2FFA5-3F51-473F-9717-53742510BD6C}"/>
              </a:ext>
            </a:extLst>
          </p:cNvPr>
          <p:cNvSpPr txBox="1"/>
          <p:nvPr/>
        </p:nvSpPr>
        <p:spPr>
          <a:xfrm rot="18900000">
            <a:off x="830201" y="2967335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069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1" y="159481"/>
            <a:ext cx="8135937" cy="914400"/>
          </a:xfrm>
        </p:spPr>
        <p:txBody>
          <a:bodyPr/>
          <a:lstStyle/>
          <a:p>
            <a:r>
              <a:rPr lang="en-US" sz="3200" b="1" dirty="0"/>
              <a:t>Research Database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campuspress.yale.edu</a:t>
            </a:r>
            <a:r>
              <a:rPr lang="en-US" dirty="0"/>
              <a:t>/distinctions/investigation/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414" y="3581400"/>
            <a:ext cx="8332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12121"/>
                </a:solidFill>
                <a:latin typeface="wf_segoe-ui_normal" charset="0"/>
              </a:rPr>
              <a:t>Logging distinction activities on </a:t>
            </a:r>
            <a:r>
              <a:rPr lang="en-US" sz="2000" b="1" dirty="0" err="1">
                <a:solidFill>
                  <a:srgbClr val="212121"/>
                </a:solidFill>
                <a:latin typeface="wf_segoe-ui_normal" charset="0"/>
              </a:rPr>
              <a:t>Medhub</a:t>
            </a:r>
            <a:endParaRPr lang="en-US" sz="2000" dirty="0">
              <a:solidFill>
                <a:srgbClr val="212121"/>
              </a:solidFill>
              <a:latin typeface="wf_segoe-ui_normal" charset="0"/>
            </a:endParaRP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Click Portfolio on Med hub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Click on General entry on top left to open drop-down menu. Scroll down to investigation distinction part. You will see 5 subheadings - Core curriculum A, Core curriculum B, Career development, Academic service and Research scholarship. Chose the option according to the activity being logged.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Once you have selected the appropriate option, click ‘ Add new portfolio’.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You can fill the form and also upload files there.</a:t>
            </a:r>
            <a:endParaRPr lang="en-US" sz="2000" b="0" i="0" dirty="0">
              <a:solidFill>
                <a:srgbClr val="212121"/>
              </a:solidFill>
              <a:effectLst/>
              <a:latin typeface="wf_segoe-ui_norm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44621" y="2502932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sz="3200" b="1" kern="0">
                <a:solidFill>
                  <a:schemeClr val="tx1"/>
                </a:solidFill>
              </a:rPr>
              <a:t>Medhub</a:t>
            </a:r>
            <a:r>
              <a:rPr lang="en-US" sz="3200" b="1" kern="0" dirty="0">
                <a:solidFill>
                  <a:schemeClr val="tx1"/>
                </a:solidFill>
              </a:rPr>
              <a:t> </a:t>
            </a:r>
            <a:endParaRPr lang="en-U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Investigation Distinction Faculty Leads:</a:t>
            </a:r>
          </a:p>
          <a:p>
            <a:pPr marL="0" indent="0">
              <a:buNone/>
            </a:pPr>
            <a:r>
              <a:rPr lang="en-US" sz="2400" dirty="0"/>
              <a:t>Charles Dela Cruz, Erica </a:t>
            </a:r>
            <a:r>
              <a:rPr lang="en-US" sz="2400" dirty="0" err="1"/>
              <a:t>Spatz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Investigation Distinction Resident Leads: </a:t>
            </a:r>
          </a:p>
          <a:p>
            <a:pPr marL="0" indent="0">
              <a:buNone/>
            </a:pPr>
            <a:r>
              <a:rPr lang="en-US" sz="2400" dirty="0"/>
              <a:t>Veronica Azmy, Vivian Ortiz, Natalie Uy, Jovian Yu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Chief Liaison:</a:t>
            </a:r>
          </a:p>
          <a:p>
            <a:pPr marL="0" indent="0">
              <a:buNone/>
            </a:pPr>
            <a:r>
              <a:rPr lang="en-US" sz="2400" dirty="0"/>
              <a:t>Chris Sciria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6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"/>
    </mc:Choice>
    <mc:Fallback xmlns="">
      <p:transition xmlns:p14="http://schemas.microsoft.com/office/powerpoint/2010/main" spd="slow" advTm="11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1" y="159481"/>
            <a:ext cx="8135937" cy="914400"/>
          </a:xfrm>
        </p:spPr>
        <p:txBody>
          <a:bodyPr/>
          <a:lstStyle/>
          <a:p>
            <a:r>
              <a:rPr lang="en-US" sz="3200" b="1" dirty="0"/>
              <a:t>Statistics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39192" y="2286000"/>
            <a:ext cx="8313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wf_segoe-ui_normal" charset="0"/>
              </a:rPr>
              <a:t># Free online statistics course</a:t>
            </a:r>
            <a:endParaRPr lang="en-US" sz="2400" dirty="0">
              <a:solidFill>
                <a:srgbClr val="212121"/>
              </a:solidFill>
              <a:latin typeface="wf_segoe-ui_normal" charset="0"/>
            </a:endParaRPr>
          </a:p>
          <a:p>
            <a:endParaRPr lang="en-US" sz="2400" dirty="0">
              <a:latin typeface="wf_segoe-ui_normal" charset="0"/>
            </a:endParaRPr>
          </a:p>
          <a:p>
            <a:r>
              <a:rPr lang="en-US" sz="2400" dirty="0">
                <a:latin typeface="wf_segoe-ui_normal" charset="0"/>
              </a:rPr>
              <a:t>Yale Online Intro to Biostatistics (YCCI)</a:t>
            </a:r>
          </a:p>
          <a:p>
            <a:r>
              <a:rPr lang="en-US" sz="2400" dirty="0">
                <a:hlinkClick r:id="rId3"/>
              </a:rPr>
              <a:t>https://medicine.yale.edu/ycci/education/phd/onlinecourses/biostatistics.aspx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212121"/>
                </a:solidFill>
                <a:latin typeface="wf_segoe-ui_normal" charset="0"/>
              </a:rPr>
              <a:t> “Statistics in Medicine” self-paced course offered by Stanford at</a:t>
            </a:r>
          </a:p>
          <a:p>
            <a:r>
              <a:rPr lang="en-US" sz="2400" dirty="0">
                <a:solidFill>
                  <a:srgbClr val="212121"/>
                </a:solidFill>
                <a:latin typeface="wf_segoe-ui_normal" charset="0"/>
              </a:rPr>
              <a:t> </a:t>
            </a:r>
            <a:r>
              <a:rPr lang="en-US" sz="2400" dirty="0">
                <a:latin typeface="wf_segoe-ui_normal" charset="0"/>
                <a:hlinkClick r:id="rId4"/>
              </a:rPr>
              <a:t>https://lagunita.stanford.edu/courses/Medicine/MedStats-SP/SelfPaced/about</a:t>
            </a:r>
            <a:endParaRPr lang="en-US" sz="2400" dirty="0">
              <a:latin typeface="wf_segoe-ui_normal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368" y="194352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r>
              <a:rPr lang="en-US" sz="3200" b="1" dirty="0"/>
              <a:t>Tentative Timeline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August: Introduction, information on RIR</a:t>
            </a:r>
          </a:p>
          <a:p>
            <a:pPr>
              <a:buFontTx/>
              <a:buChar char="-"/>
            </a:pPr>
            <a:r>
              <a:rPr lang="en-US" sz="3200" dirty="0"/>
              <a:t>September: Mentorship</a:t>
            </a:r>
          </a:p>
          <a:p>
            <a:pPr>
              <a:buFontTx/>
              <a:buChar char="-"/>
            </a:pPr>
            <a:r>
              <a:rPr lang="en-US" sz="3200" dirty="0"/>
              <a:t>October: Career Development</a:t>
            </a:r>
          </a:p>
          <a:p>
            <a:pPr>
              <a:buFontTx/>
              <a:buChar char="-"/>
            </a:pPr>
            <a:r>
              <a:rPr lang="en-US" sz="3200" dirty="0"/>
              <a:t>November: IRB</a:t>
            </a:r>
          </a:p>
          <a:p>
            <a:pPr>
              <a:buFontTx/>
              <a:buChar char="-"/>
            </a:pPr>
            <a:r>
              <a:rPr lang="en-US" sz="3200" dirty="0"/>
              <a:t>January: Data Collection/JDAT</a:t>
            </a:r>
          </a:p>
          <a:p>
            <a:pPr>
              <a:buFontTx/>
              <a:buChar char="-"/>
            </a:pPr>
            <a:r>
              <a:rPr lang="en-US" sz="3200" dirty="0"/>
              <a:t>February: Statistics</a:t>
            </a:r>
          </a:p>
          <a:p>
            <a:pPr>
              <a:buFontTx/>
              <a:buChar char="-"/>
            </a:pPr>
            <a:r>
              <a:rPr lang="en-US" sz="3200" dirty="0"/>
              <a:t>March: Presentations and Conferences</a:t>
            </a:r>
          </a:p>
          <a:p>
            <a:pPr>
              <a:buFontTx/>
              <a:buChar char="-"/>
            </a:pPr>
            <a:r>
              <a:rPr lang="en-US" sz="3200" dirty="0"/>
              <a:t>April: Publications</a:t>
            </a:r>
          </a:p>
        </p:txBody>
      </p:sp>
    </p:spTree>
    <p:extLst>
      <p:ext uri="{BB962C8B-B14F-4D97-AF65-F5344CB8AC3E}">
        <p14:creationId xmlns:p14="http://schemas.microsoft.com/office/powerpoint/2010/main" val="17212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Meeting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30 minute topic presentation</a:t>
            </a:r>
          </a:p>
          <a:p>
            <a:pPr>
              <a:buFontTx/>
              <a:buChar char="-"/>
            </a:pPr>
            <a:r>
              <a:rPr lang="en-US" sz="3200" dirty="0"/>
              <a:t>10 minute discussion</a:t>
            </a:r>
          </a:p>
          <a:p>
            <a:pPr>
              <a:buFontTx/>
              <a:buChar char="-"/>
            </a:pPr>
            <a:r>
              <a:rPr lang="en-US" sz="3200" dirty="0"/>
              <a:t>Present ongoing projects, new data, ideas for new projects</a:t>
            </a:r>
          </a:p>
          <a:p>
            <a:pPr>
              <a:buFontTx/>
              <a:buChar char="-"/>
            </a:pPr>
            <a:r>
              <a:rPr lang="en-US" sz="3200" dirty="0"/>
              <a:t>Informal platform to brainstorm ideas and get constructive feed back from peers and faculty</a:t>
            </a:r>
          </a:p>
        </p:txBody>
      </p:sp>
    </p:spTree>
    <p:extLst>
      <p:ext uri="{BB962C8B-B14F-4D97-AF65-F5344CB8AC3E}">
        <p14:creationId xmlns:p14="http://schemas.microsoft.com/office/powerpoint/2010/main" val="2643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r>
              <a:rPr lang="en-US" sz="3200" b="1" dirty="0"/>
              <a:t>Other planned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Career networking function</a:t>
            </a:r>
          </a:p>
          <a:p>
            <a:pPr>
              <a:buFontTx/>
              <a:buChar char="-"/>
            </a:pPr>
            <a:r>
              <a:rPr lang="en-US" sz="3200" dirty="0"/>
              <a:t>Resident presentations during noon conferences 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6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r>
              <a:rPr lang="en-US" sz="3200" b="1" dirty="0"/>
              <a:t>Planning of distinction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60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Brett Marks, Barbara Wanciak</a:t>
            </a:r>
          </a:p>
          <a:p>
            <a:pPr marL="0" indent="0">
              <a:buNone/>
            </a:pPr>
            <a:r>
              <a:rPr lang="en-US" sz="2800" dirty="0"/>
              <a:t>Kevin Chen</a:t>
            </a:r>
          </a:p>
          <a:p>
            <a:pPr marL="0" indent="0">
              <a:buNone/>
            </a:pPr>
            <a:r>
              <a:rPr lang="en-US" sz="2800" dirty="0"/>
              <a:t>Mark Siegel, John Moriarty, Ben Doolittle</a:t>
            </a:r>
          </a:p>
          <a:p>
            <a:pPr marL="0" indent="0">
              <a:buNone/>
            </a:pPr>
            <a:r>
              <a:rPr lang="en-US" sz="2800" dirty="0"/>
              <a:t>Donna </a:t>
            </a:r>
            <a:r>
              <a:rPr lang="en-US" sz="2800" dirty="0" err="1"/>
              <a:t>Windish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John </a:t>
            </a:r>
            <a:r>
              <a:rPr lang="en-US" sz="2800" dirty="0" err="1"/>
              <a:t>Wysolmerski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Stephen </a:t>
            </a:r>
            <a:r>
              <a:rPr lang="en-US" sz="2800" dirty="0" err="1"/>
              <a:t>Huot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Vincent </a:t>
            </a:r>
            <a:r>
              <a:rPr lang="en-US" sz="2800" dirty="0" err="1"/>
              <a:t>Quagliarello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Gary Desir</a:t>
            </a:r>
          </a:p>
          <a:p>
            <a:pPr marL="0" indent="0">
              <a:buNone/>
            </a:pPr>
            <a:r>
              <a:rPr lang="en-US" sz="2800" dirty="0"/>
              <a:t>All the resident participants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5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997" y="228600"/>
            <a:ext cx="8066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Investigative Distinction Awardees</a:t>
            </a:r>
          </a:p>
        </p:txBody>
      </p:sp>
    </p:spTree>
    <p:extLst>
      <p:ext uri="{BB962C8B-B14F-4D97-AF65-F5344CB8AC3E}">
        <p14:creationId xmlns:p14="http://schemas.microsoft.com/office/powerpoint/2010/main" val="46184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NEEDS STATEMENT - Investigation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660900"/>
          </a:xfrm>
        </p:spPr>
        <p:txBody>
          <a:bodyPr/>
          <a:lstStyle/>
          <a:p>
            <a:r>
              <a:rPr lang="en-US" sz="2400" b="1" u="sng" dirty="0"/>
              <a:t>Limited time:</a:t>
            </a:r>
            <a:r>
              <a:rPr lang="en-US" sz="2400" b="1" dirty="0"/>
              <a:t> </a:t>
            </a:r>
            <a:r>
              <a:rPr lang="en-US" sz="2400" dirty="0"/>
              <a:t>many competing clinical and extracurricular interests that make performing research during residency challenging. </a:t>
            </a:r>
          </a:p>
          <a:p>
            <a:r>
              <a:rPr lang="en-US" sz="2400" b="1" u="sng" dirty="0"/>
              <a:t>Production scholarly output:</a:t>
            </a:r>
            <a:r>
              <a:rPr lang="en-US" sz="2400" b="1" dirty="0"/>
              <a:t> </a:t>
            </a:r>
            <a:r>
              <a:rPr lang="en-US" sz="2400" dirty="0"/>
              <a:t>for fellowship or academic positions/career.</a:t>
            </a:r>
          </a:p>
          <a:p>
            <a:r>
              <a:rPr lang="en-US" sz="2400" b="1" u="sng" dirty="0"/>
              <a:t>Finding mentors:</a:t>
            </a:r>
            <a:r>
              <a:rPr lang="en-US" sz="2400" b="1" dirty="0"/>
              <a:t> </a:t>
            </a:r>
            <a:r>
              <a:rPr lang="en-US" sz="2400" dirty="0"/>
              <a:t>meeting the needs of the mentor and the skills and career needs of the mentee. </a:t>
            </a:r>
          </a:p>
          <a:p>
            <a:r>
              <a:rPr lang="en-US" sz="2400" b="1" u="sng" dirty="0"/>
              <a:t>Optimize opportunities  at Yale:</a:t>
            </a:r>
            <a:r>
              <a:rPr lang="en-US" sz="2400" b="1" dirty="0"/>
              <a:t> </a:t>
            </a:r>
            <a:r>
              <a:rPr lang="en-US" sz="2400" dirty="0"/>
              <a:t>many offered through the Department of Internal Medicine, Yale School of Medicine, and the broader Yale community </a:t>
            </a:r>
          </a:p>
          <a:p>
            <a:r>
              <a:rPr lang="en-US" sz="2400" b="1" u="sng" dirty="0"/>
              <a:t>Career development:</a:t>
            </a:r>
            <a:r>
              <a:rPr lang="en-US" sz="2400" b="1" dirty="0"/>
              <a:t> </a:t>
            </a:r>
            <a:r>
              <a:rPr lang="en-US" sz="2400" dirty="0"/>
              <a:t>what it takes to become a successful physician scientist</a:t>
            </a:r>
          </a:p>
          <a:p>
            <a:r>
              <a:rPr lang="en-US" sz="2400" b="1" u="sng" dirty="0"/>
              <a:t>Networking:</a:t>
            </a:r>
            <a:r>
              <a:rPr lang="en-US" sz="2400" b="1" dirty="0"/>
              <a:t> </a:t>
            </a:r>
            <a:r>
              <a:rPr lang="en-US" sz="2400" dirty="0"/>
              <a:t>meeting fellows and faculty who are in this career pathway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52400"/>
            <a:ext cx="8605837" cy="914400"/>
          </a:xfrm>
        </p:spPr>
        <p:txBody>
          <a:bodyPr/>
          <a:lstStyle/>
          <a:p>
            <a:r>
              <a:rPr lang="en-US" sz="3200" b="1" dirty="0"/>
              <a:t>MISSION STATEMENT INVESTIGATIVE DISTINCTION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dirty="0"/>
              <a:t>To foster and facilitate career development of our residents who are interested to be leaders in academic research </a:t>
            </a:r>
          </a:p>
        </p:txBody>
      </p:sp>
    </p:spTree>
    <p:extLst>
      <p:ext uri="{BB962C8B-B14F-4D97-AF65-F5344CB8AC3E}">
        <p14:creationId xmlns:p14="http://schemas.microsoft.com/office/powerpoint/2010/main" val="1238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52400"/>
            <a:ext cx="8605837" cy="914400"/>
          </a:xfrm>
        </p:spPr>
        <p:txBody>
          <a:bodyPr/>
          <a:lstStyle/>
          <a:p>
            <a:r>
              <a:rPr lang="en-US" sz="3200" b="1" dirty="0"/>
              <a:t>AIMS OF INVESTIGATIVE DISTINCTION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2400" dirty="0"/>
              <a:t>Residents will acquire knowledge in research methods (basic, translational, clinical, outcomes,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r>
              <a:rPr lang="en-US" sz="2400" dirty="0"/>
              <a:t>Residents will learn how to present scholarly work, provide structured feedback to peers on their work, write scientifically, and approach ethical/legal considerations in research. </a:t>
            </a:r>
          </a:p>
          <a:p>
            <a:r>
              <a:rPr lang="en-US" sz="2400" dirty="0"/>
              <a:t>Residents will appreciate the importance of mentorship, career development, and collaboration. This will create a community of like-minded individuals to promote idea-sharing and networking. </a:t>
            </a:r>
          </a:p>
          <a:p>
            <a:r>
              <a:rPr lang="en-US" sz="2400" dirty="0"/>
              <a:t>This will facilitate career development of our residents through developing an investigative skill set, attending relevant didactic presentations, enhanced scholarly output, and networking.</a:t>
            </a:r>
          </a:p>
        </p:txBody>
      </p:sp>
    </p:spTree>
    <p:extLst>
      <p:ext uri="{BB962C8B-B14F-4D97-AF65-F5344CB8AC3E}">
        <p14:creationId xmlns:p14="http://schemas.microsoft.com/office/powerpoint/2010/main" val="3549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Physician Scientist Career Paths</a:t>
            </a:r>
            <a:endParaRPr lang="en-US" sz="3200" dirty="0"/>
          </a:p>
        </p:txBody>
      </p:sp>
      <p:sp>
        <p:nvSpPr>
          <p:cNvPr id="5" name="Right Arrow Callout 4"/>
          <p:cNvSpPr/>
          <p:nvPr/>
        </p:nvSpPr>
        <p:spPr>
          <a:xfrm>
            <a:off x="76200" y="3048000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Medical </a:t>
            </a:r>
          </a:p>
          <a:p>
            <a:pPr algn="ctr"/>
            <a:r>
              <a:rPr lang="en-US" b="1" dirty="0"/>
              <a:t>School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1414893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rgbClr val="C0504D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Residency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3181924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Fellowship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4981862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54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Mentored</a:t>
            </a:r>
          </a:p>
          <a:p>
            <a:pPr algn="ctr"/>
            <a:r>
              <a:rPr lang="en-US" b="1" dirty="0"/>
              <a:t>Faculty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6748893" y="3048000"/>
            <a:ext cx="24384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Independent</a:t>
            </a:r>
          </a:p>
          <a:p>
            <a:pPr algn="ctr"/>
            <a:r>
              <a:rPr lang="en-US" b="1" dirty="0"/>
              <a:t>Faculty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35814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T32</a:t>
            </a:r>
          </a:p>
          <a:p>
            <a:pPr algn="ctr"/>
            <a:r>
              <a:rPr lang="en-US" dirty="0"/>
              <a:t>F32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52578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K08, K23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73152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R01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6477000" y="1676400"/>
            <a:ext cx="23622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+</a:t>
            </a:r>
          </a:p>
          <a:p>
            <a:pPr algn="ctr"/>
            <a:r>
              <a:rPr lang="en-US" dirty="0"/>
              <a:t>CLINICAL WORK</a:t>
            </a:r>
          </a:p>
        </p:txBody>
      </p:sp>
    </p:spTree>
    <p:extLst>
      <p:ext uri="{BB962C8B-B14F-4D97-AF65-F5344CB8AC3E}">
        <p14:creationId xmlns:p14="http://schemas.microsoft.com/office/powerpoint/2010/main" val="27628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INTENDED PARTICIPANTS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2400" dirty="0"/>
              <a:t>Residents within one of the Internal Medicine Residency Programs who are interested in careers in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31076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35937" cy="914400"/>
          </a:xfrm>
        </p:spPr>
        <p:txBody>
          <a:bodyPr/>
          <a:lstStyle/>
          <a:p>
            <a:r>
              <a:rPr lang="en-US" sz="3200" b="1" dirty="0"/>
              <a:t>INVESTIGATION DISTINCTION PARTICIPANTS (PGY-3)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46174"/>
              </p:ext>
            </p:extLst>
          </p:nvPr>
        </p:nvGraphicFramePr>
        <p:xfrm>
          <a:off x="1219200" y="1600200"/>
          <a:ext cx="6515100" cy="4332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Jason Bonomo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Michael Breen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Eileen Harder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Devika </a:t>
                      </a:r>
                      <a:r>
                        <a:rPr lang="en-US" sz="2400" dirty="0" err="1">
                          <a:effectLst/>
                        </a:rPr>
                        <a:t>Kir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Daria </a:t>
                      </a:r>
                      <a:r>
                        <a:rPr lang="en-US" sz="2400" dirty="0" err="1">
                          <a:effectLst/>
                        </a:rPr>
                        <a:t>Madeeva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Veronica Azmy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Camila Odio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Vivian Ortiz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Nicolette Rodriguez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88045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Natalie Uy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30180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Jovian Yu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616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13096</TotalTime>
  <Words>1176</Words>
  <Application>Microsoft Office PowerPoint</Application>
  <PresentationFormat>On-screen Show (4:3)</PresentationFormat>
  <Paragraphs>762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Gulim</vt:lpstr>
      <vt:lpstr>ＭＳ Ｐゴシック</vt:lpstr>
      <vt:lpstr>ＭＳ Ｐゴシック</vt:lpstr>
      <vt:lpstr>wf_segoe-ui_normal</vt:lpstr>
      <vt:lpstr>Arial</vt:lpstr>
      <vt:lpstr>Calibri</vt:lpstr>
      <vt:lpstr>Georgia</vt:lpstr>
      <vt:lpstr>Times New Roman</vt:lpstr>
      <vt:lpstr>Content Slides</vt:lpstr>
      <vt:lpstr>Yale Internal Medicine: Investigative Distinction 2018-2019</vt:lpstr>
      <vt:lpstr>PowerPoint Presentation</vt:lpstr>
      <vt:lpstr>PowerPoint Presentation</vt:lpstr>
      <vt:lpstr>NEEDS STATEMENT - Investigation</vt:lpstr>
      <vt:lpstr>MISSION STATEMENT INVESTIGATIVE DISTINCTION</vt:lpstr>
      <vt:lpstr>AIMS OF INVESTIGATIVE DISTINCTION</vt:lpstr>
      <vt:lpstr>Physician Scientist Career Paths</vt:lpstr>
      <vt:lpstr>INTENDED PARTICIPANTS</vt:lpstr>
      <vt:lpstr>INVESTIGATION DISTINCTION PARTICIPANTS (PGY-3)</vt:lpstr>
      <vt:lpstr>INVESTIGATION DISTINCTION REQUIREMENTS</vt:lpstr>
      <vt:lpstr>INVESTIGATION DISTINCTION REQUIREMENTS</vt:lpstr>
      <vt:lpstr>INVESTIGATION DISTINCTION REQUIREMENTS</vt:lpstr>
      <vt:lpstr>INVESTIGATION DISTINCTION REQUIREMENTS</vt:lpstr>
      <vt:lpstr>INVESTIGATION DISTINCTION REQUIREMENTS</vt:lpstr>
      <vt:lpstr>PowerPoint Presentation</vt:lpstr>
      <vt:lpstr>PowerPoint Presentation</vt:lpstr>
      <vt:lpstr>PowerPoint Presentation</vt:lpstr>
      <vt:lpstr>PowerPoint Presentation</vt:lpstr>
      <vt:lpstr>Research Database </vt:lpstr>
      <vt:lpstr>Statistics</vt:lpstr>
      <vt:lpstr>Tentative Timeline</vt:lpstr>
      <vt:lpstr>Meeting Structure</vt:lpstr>
      <vt:lpstr>Other planned events</vt:lpstr>
      <vt:lpstr>PowerPoint Presentation</vt:lpstr>
      <vt:lpstr>Planning of distinction 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Jovian Yu</cp:lastModifiedBy>
  <cp:revision>167</cp:revision>
  <cp:lastPrinted>2014-05-14T19:23:30Z</cp:lastPrinted>
  <dcterms:created xsi:type="dcterms:W3CDTF">2010-06-16T21:30:36Z</dcterms:created>
  <dcterms:modified xsi:type="dcterms:W3CDTF">2018-07-20T13:21:58Z</dcterms:modified>
</cp:coreProperties>
</file>